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1" r:id="rId2"/>
    <p:sldId id="268" r:id="rId3"/>
    <p:sldId id="259" r:id="rId4"/>
    <p:sldId id="260" r:id="rId5"/>
    <p:sldId id="261" r:id="rId6"/>
    <p:sldId id="263" r:id="rId7"/>
    <p:sldId id="262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5"/>
  </p:normalViewPr>
  <p:slideViewPr>
    <p:cSldViewPr snapToGrid="0">
      <p:cViewPr varScale="1">
        <p:scale>
          <a:sx n="106" d="100"/>
          <a:sy n="106" d="100"/>
        </p:scale>
        <p:origin x="6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5E193C-4E88-C443-1FC1-059ECFE8FC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567135D-7F83-DFEE-3028-05BEC88CF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9B74399-70C4-5EE4-1DF7-9FF07D4D5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0FD41-88AA-0C4F-995E-7CFCDF092167}" type="datetimeFigureOut">
              <a:rPr lang="it-IT" smtClean="0"/>
              <a:t>05/01/24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7B7B7AF-4940-6A3E-AACA-721E68552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FBE951A-5E26-95B7-26EA-9F56EB903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1C2B-2B68-9140-A8D2-BF2AD289F2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755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DA6578-01B0-63EC-0407-E1CC3CDE3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263DEA2-4529-4F0F-6C24-FABF81E561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2F6B94-7334-0A7D-DC6A-AE259EE90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0FD41-88AA-0C4F-995E-7CFCDF092167}" type="datetimeFigureOut">
              <a:rPr lang="it-IT" smtClean="0"/>
              <a:t>05/01/24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573A29C-6712-E978-A686-46D1C3EC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B01A60C-8125-BAA6-4EAF-59955AD0F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1C2B-2B68-9140-A8D2-BF2AD289F2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22513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DF09955-BB48-EA4B-A480-8D4143CA42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DD62DD6-4C89-BDAE-A2E6-C385C0819A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0194149-1828-DBAF-1498-0165CE68F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0FD41-88AA-0C4F-995E-7CFCDF092167}" type="datetimeFigureOut">
              <a:rPr lang="it-IT" smtClean="0"/>
              <a:t>05/01/24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D5D302-0790-F77E-4AC5-5F8380A0F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BE593E-7910-D6BB-D602-1D51415C2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1C2B-2B68-9140-A8D2-BF2AD289F2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59630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BB90AF-C16A-ED31-9C45-4F4812D5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EB3030-8E10-E283-A761-3A5799EF9C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68D611-BB40-42B5-C415-9DEF066BD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0FD41-88AA-0C4F-995E-7CFCDF092167}" type="datetimeFigureOut">
              <a:rPr lang="it-IT" smtClean="0"/>
              <a:t>05/01/24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84A45F0-61EC-3C51-095B-DF521994B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5B6588-1D82-9B0B-E241-6CCFC2E44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1C2B-2B68-9140-A8D2-BF2AD289F2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152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6B0070-A7E2-B9B8-7E7B-277D732E1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2ED15E3-FECB-64AF-05F3-DB40DEB2F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06E122C-B81A-0A22-62F1-75761087C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0FD41-88AA-0C4F-995E-7CFCDF092167}" type="datetimeFigureOut">
              <a:rPr lang="it-IT" smtClean="0"/>
              <a:t>05/01/24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684DD18-FEB7-BD6B-F131-BA338E255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4B6660-DB24-CCC4-8E2A-E436727B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1C2B-2B68-9140-A8D2-BF2AD289F2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7834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6D0FC0-668A-84DF-77D1-68B91588D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58C330-6700-23F6-F2AA-0F52A3914A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6B591A1-0592-B1EC-87AD-55D2A5C19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E78E9FF-DEF9-EF75-9144-B77EE9D6B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0FD41-88AA-0C4F-995E-7CFCDF092167}" type="datetimeFigureOut">
              <a:rPr lang="it-IT" smtClean="0"/>
              <a:t>05/01/24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EDC5E47-92D5-DA1D-7401-24AFAD7CD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3A5DBD-2804-8CC4-AD54-CD34FA9DA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1C2B-2B68-9140-A8D2-BF2AD289F2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469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1CF0C-A97E-5990-A353-216C06A07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27765E6-C3EA-E2B3-90B5-F15A81BB5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F2DA6B1-9209-0923-9E9A-D2005118B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F317A8B-2CFE-1B2F-7B22-0BC53C8974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DFD5250-0406-8593-48EB-E3E7EA629C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55ACF17-0382-3F0F-3C12-146590626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0FD41-88AA-0C4F-995E-7CFCDF092167}" type="datetimeFigureOut">
              <a:rPr lang="it-IT" smtClean="0"/>
              <a:t>05/01/24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A4C6F80-FCDD-113C-33C5-D38F1174C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F67C03A-999B-BB7E-1651-B1EFA4AA6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1C2B-2B68-9140-A8D2-BF2AD289F2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0252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124C769-E35F-3BD2-EEC6-F13C8EC71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21DCD9B-2BFD-4242-B3C3-01E858B0EA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0FD41-88AA-0C4F-995E-7CFCDF092167}" type="datetimeFigureOut">
              <a:rPr lang="it-IT" smtClean="0"/>
              <a:t>05/01/24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BEB53B7-4418-8B16-48FC-682FD0CF9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F810405-3E50-4150-172F-768D7E67D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1C2B-2B68-9140-A8D2-BF2AD289F2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1983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CA39391-30F4-14C7-EDD3-433F03F84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0FD41-88AA-0C4F-995E-7CFCDF092167}" type="datetimeFigureOut">
              <a:rPr lang="it-IT" smtClean="0"/>
              <a:t>05/01/24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35DDACF-65AB-6C02-F5FF-7B5C65B3E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A50B958-0EC8-A2C6-3D95-A13D02547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1C2B-2B68-9140-A8D2-BF2AD289F2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5773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BF4630-12DE-04A1-A39F-42D870726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D4EB7A-90B7-1582-78D1-AB4321590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5CB313A-050D-2167-B19A-1A4BBB0F2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EB92611-FBBE-543D-7DA0-4B0BEF26F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0FD41-88AA-0C4F-995E-7CFCDF092167}" type="datetimeFigureOut">
              <a:rPr lang="it-IT" smtClean="0"/>
              <a:t>05/01/24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56A1FB5-3E47-1BEC-1C0B-DE5751A8F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228DB26-8622-6D00-953A-869F01D13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1C2B-2B68-9140-A8D2-BF2AD289F2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740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5D2F8D-83A0-6AE4-C46C-4592D8894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6CAB05C0-2597-D0E7-91AE-34E69EE79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8AD8DF6-E880-63AE-F324-BBF97A9FAC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3219B56-03FC-B1A1-33CE-5BCF5A50D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0FD41-88AA-0C4F-995E-7CFCDF092167}" type="datetimeFigureOut">
              <a:rPr lang="it-IT" smtClean="0"/>
              <a:t>05/01/24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17F5252-F3FD-C9C9-875E-520E9BD91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6D2930-E4D7-FD93-3150-FB3633936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01C2B-2B68-9140-A8D2-BF2AD289F2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54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FE392D9-8DE6-B20D-E162-CE6501A95F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6E4AEA7-B306-DB88-5A31-C767A547C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B9A1939-1B8A-4117-912C-C79FD5BB7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0FD41-88AA-0C4F-995E-7CFCDF092167}" type="datetimeFigureOut">
              <a:rPr lang="it-IT" smtClean="0"/>
              <a:t>05/01/24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46EF741-DC33-EB38-7678-0132B3B766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4915FA0-9AB1-9C2F-5068-96C6381A2E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01C2B-2B68-9140-A8D2-BF2AD289F2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664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svilupposostenibile.vda.it/Media/Svilupposostenibile/Hierarchy/18/1860/STRATEGIA%20DI%20SVILUPPO%20SOSTENIBILE%20DELLA%20VALLE%20DAOSTA%202030-1.pdf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34382539-67CF-B292-DAFE-D347EF7574C6}"/>
              </a:ext>
            </a:extLst>
          </p:cNvPr>
          <p:cNvSpPr txBox="1"/>
          <p:nvPr/>
        </p:nvSpPr>
        <p:spPr>
          <a:xfrm>
            <a:off x="2545681" y="627330"/>
            <a:ext cx="7100637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b="1" dirty="0"/>
              <a:t>THE 2030 STRATEGY FOR THE VALLE D’AOSTA SUSTAINABLE REGIONAL DEVELOPMENT, WHITHIN THE REGIONAL STRATEGIC FRAMEWORK (*)  </a:t>
            </a:r>
          </a:p>
          <a:p>
            <a:pPr algn="ctr"/>
            <a:endParaRPr lang="it-IT" sz="2400" b="1" dirty="0"/>
          </a:p>
          <a:p>
            <a:pPr algn="ctr"/>
            <a:endParaRPr lang="it-IT" sz="2400" b="1" dirty="0"/>
          </a:p>
          <a:p>
            <a:pPr algn="ctr"/>
            <a:endParaRPr lang="it-IT" dirty="0"/>
          </a:p>
          <a:p>
            <a:pPr algn="ctr"/>
            <a:r>
              <a:rPr lang="it-IT" dirty="0" err="1"/>
              <a:t>Extract</a:t>
            </a:r>
            <a:r>
              <a:rPr lang="it-IT" dirty="0"/>
              <a:t> with </a:t>
            </a:r>
            <a:r>
              <a:rPr lang="it-IT" dirty="0" err="1"/>
              <a:t>translation</a:t>
            </a:r>
            <a:r>
              <a:rPr lang="it-IT" dirty="0"/>
              <a:t>  from the </a:t>
            </a:r>
            <a:r>
              <a:rPr lang="it-IT" dirty="0" err="1"/>
              <a:t>Chapter</a:t>
            </a:r>
            <a:r>
              <a:rPr lang="it-IT" dirty="0"/>
              <a:t> 2: Val d’Aosta Green  </a:t>
            </a:r>
          </a:p>
          <a:p>
            <a:pPr algn="ctr"/>
            <a:r>
              <a:rPr lang="it-IT" dirty="0"/>
              <a:t>(</a:t>
            </a:r>
            <a:r>
              <a:rPr lang="it-IT" dirty="0" err="1"/>
              <a:t>edited</a:t>
            </a:r>
            <a:r>
              <a:rPr lang="it-IT" dirty="0"/>
              <a:t> by ILS LEDA)</a:t>
            </a:r>
            <a:br>
              <a:rPr lang="it-IT" dirty="0"/>
            </a:br>
            <a:endParaRPr lang="it-IT" dirty="0"/>
          </a:p>
          <a:p>
            <a:pPr algn="ctr"/>
            <a:endParaRPr lang="it-IT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44DC842-226C-B4BB-8DEE-42071B6FF966}"/>
              </a:ext>
            </a:extLst>
          </p:cNvPr>
          <p:cNvSpPr txBox="1"/>
          <p:nvPr/>
        </p:nvSpPr>
        <p:spPr>
          <a:xfrm>
            <a:off x="3197393" y="3932452"/>
            <a:ext cx="610001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100" dirty="0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https://svilupposostenibile.vda.it/Media/Svilupposostenibile/Hierarchy/18/1860/STRATEGIA%20DI%20SVILUPPO%20SOSTENIBILE%20DELLA%20VALLE%20DAOSTA%202030-1.pdf</a:t>
            </a:r>
            <a:endParaRPr lang="it-IT" sz="1100" dirty="0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FD0CE01D-36B0-0B53-BA1E-DBF18FA48737}"/>
              </a:ext>
            </a:extLst>
          </p:cNvPr>
          <p:cNvSpPr txBox="1"/>
          <p:nvPr/>
        </p:nvSpPr>
        <p:spPr>
          <a:xfrm>
            <a:off x="2894597" y="3932452"/>
            <a:ext cx="610001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100" b="1" dirty="0"/>
              <a:t>(*)</a:t>
            </a:r>
            <a:endParaRPr lang="it-IT" sz="1100" dirty="0"/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369C306-757A-FEEC-FEF1-373B37BA79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154" y="1390940"/>
            <a:ext cx="2413443" cy="1925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831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4BA1BF46-406B-575A-1D3B-AF01FAA67542}"/>
              </a:ext>
            </a:extLst>
          </p:cNvPr>
          <p:cNvSpPr txBox="1"/>
          <p:nvPr/>
        </p:nvSpPr>
        <p:spPr>
          <a:xfrm>
            <a:off x="2559056" y="128677"/>
            <a:ext cx="66330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/>
              <a:t>ADAPTATION MEASURES WITH RESPECT TO POSSIBLE RISKS DUE TO CLIMATE CHANGE</a:t>
            </a: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2E1F48D2-A410-6096-9186-A8DE8D34C1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357378"/>
              </p:ext>
            </p:extLst>
          </p:nvPr>
        </p:nvGraphicFramePr>
        <p:xfrm>
          <a:off x="612183" y="436454"/>
          <a:ext cx="11337009" cy="6338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90425">
                  <a:extLst>
                    <a:ext uri="{9D8B030D-6E8A-4147-A177-3AD203B41FA5}">
                      <a16:colId xmlns:a16="http://schemas.microsoft.com/office/drawing/2014/main" val="1503179704"/>
                    </a:ext>
                  </a:extLst>
                </a:gridCol>
                <a:gridCol w="9846584">
                  <a:extLst>
                    <a:ext uri="{9D8B030D-6E8A-4147-A177-3AD203B41FA5}">
                      <a16:colId xmlns:a16="http://schemas.microsoft.com/office/drawing/2014/main" val="1545765200"/>
                    </a:ext>
                  </a:extLst>
                </a:gridCol>
              </a:tblGrid>
              <a:tr h="73259"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RISKS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ADAPTATION MEASURES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482235503"/>
                  </a:ext>
                </a:extLst>
              </a:tr>
              <a:tr h="227638">
                <a:tc rowSpan="8"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Lack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of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snow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very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dry winter (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exposure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to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frost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) or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Early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snow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melt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followed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by spring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frosts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or Late or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cold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spring</a:t>
                      </a:r>
                      <a:endParaRPr lang="it-IT" sz="1200" b="1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Greater use of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areas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with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consumable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coarse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 or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shrubby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vegetation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and food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supplementation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of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lactating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cows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356596"/>
                  </a:ext>
                </a:extLst>
              </a:tr>
              <a:tr h="20404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Reduction of animal load by reducing the number of animals mounted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33943864"/>
                  </a:ext>
                </a:extLst>
              </a:tr>
              <a:tr h="11659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Reduction of animal load by delaying mounting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56079228"/>
                  </a:ext>
                </a:extLst>
              </a:tr>
              <a:tr h="22763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Search for additional pastures and/or deforestation of the lower areas of the alpine pastures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28299782"/>
                  </a:ext>
                </a:extLst>
              </a:tr>
              <a:tr h="22208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Recovery or construction of buildings and infrastructure in under-utilized grazing areas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51479208"/>
                  </a:ext>
                </a:extLst>
              </a:tr>
              <a:tr h="11659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Search for temporary buffer zones outside the mountain pastures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73664486"/>
                  </a:ext>
                </a:extLst>
              </a:tr>
              <a:tr h="11659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Early demonstration towards the end of the mountain pasture season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83928975"/>
                  </a:ext>
                </a:extLst>
              </a:tr>
              <a:tr h="11104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Decreased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quantity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and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quality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of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grass</a:t>
                      </a:r>
                      <a:endParaRPr lang="it-IT" sz="1200" b="0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80766821"/>
                  </a:ext>
                </a:extLst>
              </a:tr>
              <a:tr h="222086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Early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spring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Instantaneous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increase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in load on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productive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pastures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and food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supplementation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for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lactating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cows</a:t>
                      </a:r>
                    </a:p>
                    <a:p>
                      <a:pPr algn="l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Advance payment (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exceptional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for one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year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or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every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year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)</a:t>
                      </a:r>
                      <a:endParaRPr lang="it-IT" sz="1200" b="0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112785535"/>
                  </a:ext>
                </a:extLst>
              </a:tr>
              <a:tr h="11659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Instantaneous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increase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in load on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productive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pastures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and food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supplementation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for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lactating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cows</a:t>
                      </a:r>
                    </a:p>
                    <a:p>
                      <a:pPr algn="l" fontAlgn="b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Advance payment (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exceptional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for one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year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or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every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year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)</a:t>
                      </a:r>
                      <a:endParaRPr lang="it-IT" sz="1200" b="0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2850419046"/>
                  </a:ext>
                </a:extLst>
              </a:tr>
              <a:tr h="17428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Drought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in spring and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little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snow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Reduction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of grazing pressure on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lower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pastures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by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decreasing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the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period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of use,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compensated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by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increasing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pressure in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wooded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areas</a:t>
                      </a:r>
                      <a:endParaRPr lang="it-IT" sz="1200" b="0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872771"/>
                  </a:ext>
                </a:extLst>
              </a:tr>
              <a:tr h="11659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Slower or later mounting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3486937"/>
                  </a:ext>
                </a:extLst>
              </a:tr>
              <a:tr h="20404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Reduction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of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animal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load by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reducing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the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number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of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animals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mounted</a:t>
                      </a:r>
                      <a:endParaRPr lang="it-IT" sz="1200" b="0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85626866"/>
                  </a:ext>
                </a:extLst>
              </a:tr>
              <a:tr h="204042">
                <a:tc rowSpan="5"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Very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marked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drought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at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the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beginning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of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summer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Descent into the valley (demontication) of a portion of livestock during the season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08782956"/>
                  </a:ext>
                </a:extLst>
              </a:tr>
              <a:tr h="126921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In case of recurring events: load reduction by reducing the number of animals mounted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08660494"/>
                  </a:ext>
                </a:extLst>
              </a:tr>
              <a:tr h="22208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Storage of fodder reserves in the valley bottom, increasing hay production in marginal areas or purchasing hay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38808146"/>
                  </a:ext>
                </a:extLst>
              </a:tr>
              <a:tr h="204042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Provision of fodder in the alpine pastures for lactating cows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9359779"/>
                  </a:ext>
                </a:extLst>
              </a:tr>
              <a:tr h="15657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Restoration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of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pastures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and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construction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or recovery of mountain pasture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structures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in new grazing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areas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. Recovery of medium mountain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pastures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mayen</a:t>
                      </a:r>
                      <a:endParaRPr lang="it-IT" sz="1200" b="0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4445422"/>
                  </a:ext>
                </a:extLst>
              </a:tr>
              <a:tr h="195795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Heat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waves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and wind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at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the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early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summer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Increased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instant load on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productive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pastures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on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areas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with 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coarse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vegetation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 and feed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supplementation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for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lactating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cows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263331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Descent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into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the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valley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demontication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) of a part of the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animals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during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the season or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early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demolition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of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all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the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livestock</a:t>
                      </a:r>
                      <a:endParaRPr lang="it-IT" sz="1200" b="0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83344469"/>
                  </a:ext>
                </a:extLst>
              </a:tr>
              <a:tr h="204042">
                <a:tc rowSpan="5"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Very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hot and dry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summer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heatwave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and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drought</a:t>
                      </a:r>
                      <a:endParaRPr lang="it-IT" sz="1200" b="1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Adaptation of the grazing circuit to water the animals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4900724"/>
                  </a:ext>
                </a:extLst>
              </a:tr>
              <a:tr h="11104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Rationalization of water points on pastures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3726676"/>
                  </a:ext>
                </a:extLst>
              </a:tr>
              <a:tr h="120854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Search for long-term sustainable supply solutions (drains, catchments, cisterns, troughs, etc.)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2702430"/>
                  </a:ext>
                </a:extLst>
              </a:tr>
              <a:tr h="22208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Restoration of traditional irrigation systems and improvement of the efficiency of sprinkler irrigation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96677670"/>
                  </a:ext>
                </a:extLst>
              </a:tr>
              <a:tr h="11659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Abandonment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of a grazing area or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early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demolition</a:t>
                      </a:r>
                      <a:endParaRPr lang="it-IT" sz="1200" b="0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3039748"/>
                  </a:ext>
                </a:extLst>
              </a:tr>
              <a:tr h="204138">
                <a:tc rowSpan="2"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Rainy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summer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Preparation of animals for grazing carried out systematically every year (hoof trimming, foot bath). Care and isolation of sick animals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5765683"/>
                  </a:ext>
                </a:extLst>
              </a:tr>
              <a:tr h="111043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Favor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areas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where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vegetation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is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sparse (or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less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0" i="0" u="none" strike="noStrike" dirty="0" err="1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tall</a:t>
                      </a:r>
                      <a:r>
                        <a:rPr lang="it-IT" sz="1200" b="0" i="0" u="none" strike="noStrike" dirty="0">
                          <a:solidFill>
                            <a:srgbClr val="454A4D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7812306"/>
                  </a:ext>
                </a:extLst>
              </a:tr>
              <a:tr h="151456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Heavy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rainfall</a:t>
                      </a:r>
                      <a:endParaRPr lang="it-IT" sz="1200" b="1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Careful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and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continuous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maintenance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of the water management network and roads (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paths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slopes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,...)</a:t>
                      </a:r>
                      <a:endParaRPr lang="it-IT" sz="1200" b="0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632518057"/>
                  </a:ext>
                </a:extLst>
              </a:tr>
              <a:tr h="11104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Very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mild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autumn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Delayed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demotication</a:t>
                      </a:r>
                      <a:endParaRPr lang="it-IT" sz="1200" b="0" i="0" u="none" strike="noStrike" dirty="0">
                        <a:solidFill>
                          <a:srgbClr val="454A4D"/>
                        </a:solidFill>
                        <a:effectLst/>
                        <a:latin typeface="+mn-lt"/>
                      </a:endParaRPr>
                    </a:p>
                  </a:txBody>
                  <a:tcPr marL="3124" marR="3124" marT="3124" marB="0" anchor="b"/>
                </a:tc>
                <a:extLst>
                  <a:ext uri="{0D108BD9-81ED-4DB2-BD59-A6C34878D82A}">
                    <a16:rowId xmlns:a16="http://schemas.microsoft.com/office/drawing/2014/main" val="16787024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31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>
            <a:extLst>
              <a:ext uri="{FF2B5EF4-FFF2-40B4-BE49-F238E27FC236}">
                <a16:creationId xmlns:a16="http://schemas.microsoft.com/office/drawing/2014/main" id="{3A9114EA-353F-BEC4-3E92-AD195C8088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8139" y="2541449"/>
            <a:ext cx="2413443" cy="1925174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1139EA0D-987A-E658-0CD2-A882339284DD}"/>
              </a:ext>
            </a:extLst>
          </p:cNvPr>
          <p:cNvSpPr txBox="1"/>
          <p:nvPr/>
        </p:nvSpPr>
        <p:spPr>
          <a:xfrm>
            <a:off x="4361286" y="2350749"/>
            <a:ext cx="61000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it-IT" sz="2400" b="1" dirty="0" err="1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Climate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it-IT" sz="2400" b="1" dirty="0" err="1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change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for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Water, and Air</a:t>
            </a:r>
            <a:endParaRPr lang="it-IT" sz="2400" dirty="0">
              <a:solidFill>
                <a:schemeClr val="accent6">
                  <a:lumMod val="75000"/>
                </a:schemeClr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2B83532-46FF-A1CA-5538-F54BBB7A34DD}"/>
              </a:ext>
            </a:extLst>
          </p:cNvPr>
          <p:cNvSpPr txBox="1"/>
          <p:nvPr/>
        </p:nvSpPr>
        <p:spPr>
          <a:xfrm>
            <a:off x="4361286" y="2982602"/>
            <a:ext cx="61000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it-IT" sz="2400" b="1" dirty="0" err="1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Biodiversity</a:t>
            </a:r>
            <a:endParaRPr lang="it-IT" sz="2400" dirty="0">
              <a:solidFill>
                <a:schemeClr val="accent6">
                  <a:lumMod val="75000"/>
                </a:schemeClr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70979154-0712-59A7-A9B6-05534FA0DFB9}"/>
              </a:ext>
            </a:extLst>
          </p:cNvPr>
          <p:cNvSpPr txBox="1"/>
          <p:nvPr/>
        </p:nvSpPr>
        <p:spPr>
          <a:xfrm>
            <a:off x="4361286" y="4344079"/>
            <a:ext cx="61000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Waste and </a:t>
            </a:r>
            <a:r>
              <a:rPr lang="it-IT" sz="2400" b="1" dirty="0" err="1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circular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economy</a:t>
            </a:r>
            <a:endParaRPr lang="it-IT" sz="2400" dirty="0">
              <a:solidFill>
                <a:schemeClr val="accent6">
                  <a:lumMod val="75000"/>
                </a:schemeClr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5015C72-CE79-C01D-94A4-C82D130C3E16}"/>
              </a:ext>
            </a:extLst>
          </p:cNvPr>
          <p:cNvSpPr txBox="1"/>
          <p:nvPr/>
        </p:nvSpPr>
        <p:spPr>
          <a:xfrm>
            <a:off x="4361286" y="5044811"/>
            <a:ext cx="61000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it-IT" sz="2400" b="1" dirty="0" err="1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Capitalization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and </a:t>
            </a:r>
            <a:r>
              <a:rPr lang="it-IT" sz="2400" b="1" dirty="0" err="1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diffusion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of knowledge</a:t>
            </a:r>
            <a:endParaRPr lang="it-IT" sz="2400" dirty="0">
              <a:solidFill>
                <a:schemeClr val="accent6">
                  <a:lumMod val="75000"/>
                </a:schemeClr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08DA2A8-C9CC-4FB9-890C-AAA6D2F4AC80}"/>
              </a:ext>
            </a:extLst>
          </p:cNvPr>
          <p:cNvSpPr txBox="1"/>
          <p:nvPr/>
        </p:nvSpPr>
        <p:spPr>
          <a:xfrm>
            <a:off x="4361286" y="5647062"/>
            <a:ext cx="61000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7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Special Projects</a:t>
            </a:r>
            <a:endParaRPr lang="it-IT" sz="2400" dirty="0">
              <a:solidFill>
                <a:schemeClr val="accent6">
                  <a:lumMod val="75000"/>
                </a:schemeClr>
              </a:solidFill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A49A6743-B234-F0A0-FD6F-D6E0E676C724}"/>
              </a:ext>
            </a:extLst>
          </p:cNvPr>
          <p:cNvSpPr txBox="1"/>
          <p:nvPr/>
        </p:nvSpPr>
        <p:spPr>
          <a:xfrm>
            <a:off x="4361286" y="1284215"/>
            <a:ext cx="61000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it-IT"/>
            </a:defPPr>
            <a:lvl1pPr>
              <a:defRPr sz="2400" b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it-IT" dirty="0"/>
              <a:t>1. Energy and </a:t>
            </a:r>
            <a:r>
              <a:rPr lang="it-IT" dirty="0" err="1"/>
              <a:t>decarbonisation</a:t>
            </a:r>
            <a:r>
              <a:rPr lang="it-IT" dirty="0"/>
              <a:t>: “</a:t>
            </a:r>
            <a:r>
              <a:rPr lang="it-IT" dirty="0" err="1"/>
              <a:t>fossil</a:t>
            </a:r>
            <a:r>
              <a:rPr lang="it-IT" dirty="0"/>
              <a:t> </a:t>
            </a:r>
            <a:r>
              <a:rPr lang="it-IT" dirty="0" err="1"/>
              <a:t>fuel</a:t>
            </a:r>
            <a:r>
              <a:rPr lang="it-IT" dirty="0"/>
              <a:t> free” </a:t>
            </a:r>
            <a:r>
              <a:rPr lang="it-IT" dirty="0" err="1"/>
              <a:t>objective</a:t>
            </a:r>
            <a:endParaRPr lang="it-IT" dirty="0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1C4AF72-7A72-4588-7342-89CABAA3E700}"/>
              </a:ext>
            </a:extLst>
          </p:cNvPr>
          <p:cNvSpPr txBox="1"/>
          <p:nvPr/>
        </p:nvSpPr>
        <p:spPr>
          <a:xfrm>
            <a:off x="4361286" y="3576980"/>
            <a:ext cx="610001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4 </a:t>
            </a:r>
            <a:r>
              <a:rPr lang="it-IT" sz="24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Landscape</a:t>
            </a:r>
            <a:r>
              <a:rPr lang="it-IT" sz="24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and </a:t>
            </a:r>
            <a:r>
              <a:rPr lang="it-IT" sz="2400" b="1" dirty="0" err="1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territory</a:t>
            </a:r>
            <a:endParaRPr lang="it-IT" sz="2400" b="1" dirty="0">
              <a:solidFill>
                <a:schemeClr val="accent6">
                  <a:lumMod val="75000"/>
                </a:schemeClr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B5106-EBAE-5D8C-CE10-C864814BBE96}"/>
              </a:ext>
            </a:extLst>
          </p:cNvPr>
          <p:cNvSpPr txBox="1"/>
          <p:nvPr/>
        </p:nvSpPr>
        <p:spPr>
          <a:xfrm>
            <a:off x="1756611" y="202992"/>
            <a:ext cx="9131968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perspectiveRelaxedModerately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2400" b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it-IT" dirty="0"/>
              <a:t>GUIDELINES OF THE ENVIRONMENTAL SUSTAINABILITY PLAN OF THE VAL D'AOSTA REGION (ITALY)</a:t>
            </a:r>
          </a:p>
        </p:txBody>
      </p:sp>
    </p:spTree>
    <p:extLst>
      <p:ext uri="{BB962C8B-B14F-4D97-AF65-F5344CB8AC3E}">
        <p14:creationId xmlns:p14="http://schemas.microsoft.com/office/powerpoint/2010/main" val="256226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926432" y="673768"/>
            <a:ext cx="9709484" cy="6003758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dirty="0"/>
          </a:p>
          <a:p>
            <a:pPr marL="0" indent="0">
              <a:buNone/>
            </a:pPr>
            <a:r>
              <a:rPr lang="it-IT" sz="5600" b="1" dirty="0" err="1">
                <a:solidFill>
                  <a:srgbClr val="C00000"/>
                </a:solidFill>
              </a:rPr>
              <a:t>Promote</a:t>
            </a:r>
            <a:r>
              <a:rPr lang="it-IT" sz="5600" b="1" dirty="0">
                <a:solidFill>
                  <a:srgbClr val="C00000"/>
                </a:solidFill>
              </a:rPr>
              <a:t> energy </a:t>
            </a:r>
            <a:r>
              <a:rPr lang="it-IT" sz="5600" b="1" dirty="0" err="1">
                <a:solidFill>
                  <a:srgbClr val="C00000"/>
                </a:solidFill>
              </a:rPr>
              <a:t>efficiency</a:t>
            </a:r>
            <a:r>
              <a:rPr lang="it-IT" sz="5600" b="1" dirty="0">
                <a:solidFill>
                  <a:srgbClr val="C00000"/>
                </a:solidFill>
              </a:rPr>
              <a:t> and </a:t>
            </a:r>
            <a:r>
              <a:rPr lang="it-IT" sz="5600" b="1" dirty="0" err="1">
                <a:solidFill>
                  <a:srgbClr val="C00000"/>
                </a:solidFill>
              </a:rPr>
              <a:t>reduction</a:t>
            </a:r>
            <a:r>
              <a:rPr lang="it-IT" sz="5600" b="1" dirty="0">
                <a:solidFill>
                  <a:srgbClr val="C00000"/>
                </a:solidFill>
              </a:rPr>
              <a:t> of </a:t>
            </a:r>
            <a:r>
              <a:rPr lang="it-IT" sz="5600" b="1" dirty="0" err="1">
                <a:solidFill>
                  <a:srgbClr val="C00000"/>
                </a:solidFill>
              </a:rPr>
              <a:t>cosumption</a:t>
            </a:r>
            <a:r>
              <a:rPr lang="it-IT" sz="5600" b="1" dirty="0">
                <a:solidFill>
                  <a:srgbClr val="C00000"/>
                </a:solidFill>
              </a:rPr>
              <a:t> from </a:t>
            </a:r>
            <a:r>
              <a:rPr lang="it-IT" sz="5600" b="1" dirty="0" err="1">
                <a:solidFill>
                  <a:srgbClr val="C00000"/>
                </a:solidFill>
              </a:rPr>
              <a:t>fossil</a:t>
            </a:r>
            <a:r>
              <a:rPr lang="it-IT" sz="5600" b="1" dirty="0">
                <a:solidFill>
                  <a:srgbClr val="C00000"/>
                </a:solidFill>
              </a:rPr>
              <a:t> </a:t>
            </a:r>
            <a:r>
              <a:rPr lang="it-IT" sz="5600" b="1" dirty="0" err="1">
                <a:solidFill>
                  <a:srgbClr val="C00000"/>
                </a:solidFill>
              </a:rPr>
              <a:t>fuels</a:t>
            </a:r>
            <a:endParaRPr lang="it-IT" sz="5600" b="1" dirty="0">
              <a:solidFill>
                <a:srgbClr val="C00000"/>
              </a:solidFill>
            </a:endParaRPr>
          </a:p>
          <a:p>
            <a:r>
              <a:rPr lang="it-IT" sz="5600" dirty="0" err="1"/>
              <a:t>already</a:t>
            </a:r>
            <a:r>
              <a:rPr lang="it-IT" sz="5600" dirty="0"/>
              <a:t> mature </a:t>
            </a:r>
            <a:r>
              <a:rPr lang="it-IT" sz="5600" dirty="0" err="1"/>
              <a:t>technological</a:t>
            </a:r>
            <a:r>
              <a:rPr lang="it-IT" sz="5600" dirty="0"/>
              <a:t> </a:t>
            </a:r>
            <a:r>
              <a:rPr lang="it-IT" sz="5600" dirty="0" err="1"/>
              <a:t>solutions</a:t>
            </a:r>
            <a:r>
              <a:rPr lang="it-IT" sz="5600" dirty="0"/>
              <a:t> and recovery actions for energy </a:t>
            </a:r>
            <a:r>
              <a:rPr lang="it-IT" sz="5600" dirty="0" err="1"/>
              <a:t>waste</a:t>
            </a:r>
            <a:r>
              <a:rPr lang="it-IT" sz="5600" dirty="0"/>
              <a:t> and production </a:t>
            </a:r>
            <a:r>
              <a:rPr lang="it-IT" sz="5600" dirty="0" err="1"/>
              <a:t>waste</a:t>
            </a:r>
            <a:endParaRPr lang="it-IT" sz="5600" dirty="0"/>
          </a:p>
          <a:p>
            <a:r>
              <a:rPr lang="it-IT" sz="5600" dirty="0"/>
              <a:t>innovative low carbon </a:t>
            </a:r>
            <a:r>
              <a:rPr lang="it-IT" sz="5600" dirty="0" err="1"/>
              <a:t>solutions</a:t>
            </a:r>
            <a:r>
              <a:rPr lang="it-IT" sz="5600" dirty="0"/>
              <a:t> with R&amp;D </a:t>
            </a:r>
            <a:r>
              <a:rPr lang="it-IT" sz="5600" dirty="0" err="1"/>
              <a:t>specific</a:t>
            </a:r>
            <a:r>
              <a:rPr lang="it-IT" sz="5600" dirty="0"/>
              <a:t> </a:t>
            </a:r>
            <a:r>
              <a:rPr lang="it-IT" sz="5600" dirty="0" err="1"/>
              <a:t>attention</a:t>
            </a:r>
            <a:r>
              <a:rPr lang="it-IT" sz="5600" dirty="0"/>
              <a:t> to the </a:t>
            </a:r>
            <a:r>
              <a:rPr lang="it-IT" sz="5600" dirty="0" err="1"/>
              <a:t>civil</a:t>
            </a:r>
            <a:r>
              <a:rPr lang="it-IT" sz="5600" dirty="0"/>
              <a:t> energy </a:t>
            </a:r>
            <a:r>
              <a:rPr lang="it-IT" sz="5600" dirty="0" err="1"/>
              <a:t>sector</a:t>
            </a:r>
            <a:endParaRPr lang="it-IT" sz="5600" dirty="0"/>
          </a:p>
          <a:p>
            <a:r>
              <a:rPr lang="it-IT" sz="5600" dirty="0" err="1"/>
              <a:t>reduction</a:t>
            </a:r>
            <a:r>
              <a:rPr lang="it-IT" sz="5600" dirty="0"/>
              <a:t> of </a:t>
            </a:r>
            <a:r>
              <a:rPr lang="it-IT" sz="5600" dirty="0" err="1"/>
              <a:t>needs</a:t>
            </a:r>
            <a:r>
              <a:rPr lang="it-IT" sz="5600" dirty="0"/>
              <a:t> for air </a:t>
            </a:r>
            <a:r>
              <a:rPr lang="it-IT" sz="5600" dirty="0" err="1"/>
              <a:t>conditioning</a:t>
            </a:r>
            <a:r>
              <a:rPr lang="it-IT" sz="5600" dirty="0"/>
              <a:t> and hot water production, public lighting systems, </a:t>
            </a:r>
            <a:r>
              <a:rPr lang="it-IT" sz="5600" dirty="0" err="1"/>
              <a:t>district</a:t>
            </a:r>
            <a:r>
              <a:rPr lang="it-IT" sz="5600" dirty="0"/>
              <a:t> </a:t>
            </a:r>
            <a:r>
              <a:rPr lang="it-IT" sz="5600" dirty="0" err="1"/>
              <a:t>heating</a:t>
            </a:r>
            <a:r>
              <a:rPr lang="it-IT" sz="5600" dirty="0"/>
              <a:t> </a:t>
            </a:r>
            <a:r>
              <a:rPr lang="it-IT" sz="5600" dirty="0" err="1"/>
              <a:t>plants</a:t>
            </a:r>
            <a:endParaRPr sz="5600" dirty="0"/>
          </a:p>
          <a:p>
            <a:pPr marL="0" indent="0">
              <a:buNone/>
            </a:pPr>
            <a:endParaRPr lang="it-IT" sz="43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t-IT" sz="5600" b="1" dirty="0" err="1">
                <a:solidFill>
                  <a:srgbClr val="C00000"/>
                </a:solidFill>
              </a:rPr>
              <a:t>Promote</a:t>
            </a:r>
            <a:r>
              <a:rPr lang="it-IT" sz="5600" b="1" dirty="0">
                <a:solidFill>
                  <a:srgbClr val="C00000"/>
                </a:solidFill>
              </a:rPr>
              <a:t> the production and use of energy from </a:t>
            </a:r>
            <a:r>
              <a:rPr lang="it-IT" sz="5600" b="1" dirty="0" err="1">
                <a:solidFill>
                  <a:srgbClr val="C00000"/>
                </a:solidFill>
              </a:rPr>
              <a:t>renewable</a:t>
            </a:r>
            <a:r>
              <a:rPr lang="it-IT" sz="5600" b="1" dirty="0">
                <a:solidFill>
                  <a:srgbClr val="C00000"/>
                </a:solidFill>
              </a:rPr>
              <a:t> sources</a:t>
            </a:r>
          </a:p>
          <a:p>
            <a:pPr>
              <a:lnSpc>
                <a:spcPct val="120000"/>
              </a:lnSpc>
            </a:pPr>
            <a:r>
              <a:rPr lang="it-IT" sz="5600" dirty="0"/>
              <a:t>Greater use of solar energy, and </a:t>
            </a:r>
            <a:r>
              <a:rPr lang="it-IT" sz="5600" dirty="0" err="1"/>
              <a:t>other</a:t>
            </a:r>
            <a:r>
              <a:rPr lang="it-IT" sz="5600" dirty="0"/>
              <a:t> </a:t>
            </a:r>
            <a:r>
              <a:rPr lang="it-IT" sz="5600" dirty="0" err="1"/>
              <a:t>renewable</a:t>
            </a:r>
            <a:r>
              <a:rPr lang="it-IT" sz="5600" dirty="0"/>
              <a:t> </a:t>
            </a:r>
            <a:r>
              <a:rPr lang="it-IT" sz="5600" dirty="0" err="1"/>
              <a:t>resources</a:t>
            </a:r>
            <a:r>
              <a:rPr lang="it-IT" sz="5600" dirty="0"/>
              <a:t> </a:t>
            </a:r>
            <a:r>
              <a:rPr lang="it-IT" sz="5600" dirty="0" err="1"/>
              <a:t>such</a:t>
            </a:r>
            <a:r>
              <a:rPr lang="it-IT" sz="5600" dirty="0"/>
              <a:t> </a:t>
            </a:r>
            <a:r>
              <a:rPr lang="it-IT" sz="5600" dirty="0" err="1"/>
              <a:t>as</a:t>
            </a:r>
            <a:r>
              <a:rPr lang="it-IT" sz="5600" dirty="0"/>
              <a:t> </a:t>
            </a:r>
            <a:r>
              <a:rPr lang="it-IT" sz="5600" dirty="0" err="1"/>
              <a:t>hydroelectric</a:t>
            </a:r>
            <a:r>
              <a:rPr lang="it-IT" sz="5600" dirty="0"/>
              <a:t> and </a:t>
            </a:r>
            <a:r>
              <a:rPr lang="it-IT" sz="5600" dirty="0" err="1"/>
              <a:t>biomass</a:t>
            </a:r>
            <a:endParaRPr lang="it-IT" sz="5600" dirty="0"/>
          </a:p>
          <a:p>
            <a:pPr>
              <a:lnSpc>
                <a:spcPct val="120000"/>
              </a:lnSpc>
            </a:pPr>
            <a:r>
              <a:rPr lang="it-IT" sz="5600" dirty="0"/>
              <a:t>Production of </a:t>
            </a:r>
            <a:r>
              <a:rPr lang="it-IT" sz="5600" dirty="0" err="1"/>
              <a:t>sustainably</a:t>
            </a:r>
            <a:r>
              <a:rPr lang="it-IT" sz="5600" dirty="0"/>
              <a:t> </a:t>
            </a:r>
            <a:r>
              <a:rPr lang="it-IT" sz="5600" dirty="0" err="1"/>
              <a:t>produced</a:t>
            </a:r>
            <a:r>
              <a:rPr lang="it-IT" sz="5600" dirty="0"/>
              <a:t> </a:t>
            </a:r>
            <a:r>
              <a:rPr lang="it-IT" sz="5600" dirty="0" err="1"/>
              <a:t>hydrogen</a:t>
            </a:r>
            <a:endParaRPr lang="it-IT" sz="5600" dirty="0"/>
          </a:p>
          <a:p>
            <a:pPr>
              <a:lnSpc>
                <a:spcPct val="120000"/>
              </a:lnSpc>
            </a:pPr>
            <a:r>
              <a:rPr lang="it-IT" sz="5600" dirty="0"/>
              <a:t>Promotion and support for self-</a:t>
            </a:r>
            <a:r>
              <a:rPr lang="it-IT" sz="5600" dirty="0" err="1"/>
              <a:t>consumption</a:t>
            </a:r>
            <a:r>
              <a:rPr lang="it-IT" sz="5600" dirty="0"/>
              <a:t>, with storage systems, </a:t>
            </a:r>
            <a:r>
              <a:rPr lang="it-IT" sz="5600" dirty="0" err="1"/>
              <a:t>through</a:t>
            </a:r>
            <a:r>
              <a:rPr lang="it-IT" sz="5600" dirty="0"/>
              <a:t> </a:t>
            </a:r>
            <a:r>
              <a:rPr lang="it-IT" sz="5600" dirty="0" err="1"/>
              <a:t>energetic</a:t>
            </a:r>
            <a:r>
              <a:rPr lang="it-IT" sz="5600" dirty="0"/>
              <a:t> communities and </a:t>
            </a:r>
            <a:r>
              <a:rPr lang="it-IT" sz="5600" dirty="0" err="1"/>
              <a:t>collective</a:t>
            </a:r>
            <a:r>
              <a:rPr lang="it-IT" sz="5600" dirty="0"/>
              <a:t> self-</a:t>
            </a:r>
            <a:r>
              <a:rPr lang="it-IT" sz="5600" dirty="0" err="1"/>
              <a:t>consumption</a:t>
            </a:r>
            <a:r>
              <a:rPr lang="it-IT" sz="5600" dirty="0"/>
              <a:t> systems</a:t>
            </a:r>
          </a:p>
          <a:p>
            <a:pPr marL="0" indent="0">
              <a:buNone/>
            </a:pPr>
            <a:endParaRPr lang="it-IT" sz="56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t-IT" sz="5600" b="1" dirty="0">
                <a:solidFill>
                  <a:srgbClr val="C00000"/>
                </a:solidFill>
              </a:rPr>
              <a:t>Create the </a:t>
            </a:r>
            <a:r>
              <a:rPr lang="it-IT" sz="5600" b="1" dirty="0" err="1">
                <a:solidFill>
                  <a:srgbClr val="C00000"/>
                </a:solidFill>
              </a:rPr>
              <a:t>enabling</a:t>
            </a:r>
            <a:r>
              <a:rPr lang="it-IT" sz="5600" b="1" dirty="0">
                <a:solidFill>
                  <a:srgbClr val="C00000"/>
                </a:solidFill>
              </a:rPr>
              <a:t> </a:t>
            </a:r>
            <a:r>
              <a:rPr lang="it-IT" sz="5600" b="1" dirty="0" err="1">
                <a:solidFill>
                  <a:srgbClr val="C00000"/>
                </a:solidFill>
              </a:rPr>
              <a:t>conditions</a:t>
            </a:r>
            <a:r>
              <a:rPr lang="it-IT" sz="5600" b="1" dirty="0">
                <a:solidFill>
                  <a:srgbClr val="C00000"/>
                </a:solidFill>
              </a:rPr>
              <a:t> for the energy </a:t>
            </a:r>
            <a:r>
              <a:rPr lang="it-IT" sz="5600" b="1" dirty="0" err="1">
                <a:solidFill>
                  <a:srgbClr val="C00000"/>
                </a:solidFill>
              </a:rPr>
              <a:t>transition</a:t>
            </a:r>
            <a:endParaRPr lang="it-IT" sz="5600" b="1" dirty="0">
              <a:solidFill>
                <a:srgbClr val="C00000"/>
              </a:solidFill>
            </a:endParaRPr>
          </a:p>
          <a:p>
            <a:pPr>
              <a:lnSpc>
                <a:spcPct val="120000"/>
              </a:lnSpc>
            </a:pPr>
            <a:r>
              <a:rPr lang="it-IT" sz="5600" dirty="0" err="1"/>
              <a:t>Involvement</a:t>
            </a:r>
            <a:r>
              <a:rPr lang="it-IT" sz="5600" dirty="0"/>
              <a:t> in the energy planning of </a:t>
            </a:r>
            <a:r>
              <a:rPr lang="it-IT" sz="5600" dirty="0" err="1"/>
              <a:t>local</a:t>
            </a:r>
            <a:r>
              <a:rPr lang="it-IT" sz="5600" dirty="0"/>
              <a:t> </a:t>
            </a:r>
            <a:r>
              <a:rPr lang="it-IT" sz="5600" dirty="0" err="1"/>
              <a:t>authorities</a:t>
            </a:r>
            <a:r>
              <a:rPr lang="it-IT" sz="5600" dirty="0"/>
              <a:t>, </a:t>
            </a:r>
            <a:r>
              <a:rPr lang="it-IT" sz="5600" dirty="0" err="1"/>
              <a:t>through</a:t>
            </a:r>
            <a:r>
              <a:rPr lang="it-IT" sz="5600" dirty="0"/>
              <a:t> the adoption of tools </a:t>
            </a:r>
            <a:r>
              <a:rPr lang="it-IT" sz="5600" dirty="0" err="1"/>
              <a:t>such</a:t>
            </a:r>
            <a:r>
              <a:rPr lang="it-IT" sz="5600" dirty="0"/>
              <a:t> </a:t>
            </a:r>
            <a:r>
              <a:rPr lang="it-IT" sz="5600" dirty="0" err="1"/>
              <a:t>as</a:t>
            </a:r>
            <a:r>
              <a:rPr lang="it-IT" sz="5600" dirty="0"/>
              <a:t> Action Plans for </a:t>
            </a:r>
            <a:r>
              <a:rPr lang="it-IT" sz="5600" dirty="0" err="1"/>
              <a:t>Sustainable</a:t>
            </a:r>
            <a:r>
              <a:rPr lang="it-IT" sz="5600" dirty="0"/>
              <a:t> Energy and </a:t>
            </a:r>
            <a:r>
              <a:rPr lang="it-IT" sz="5600" dirty="0" err="1"/>
              <a:t>Climate</a:t>
            </a:r>
            <a:endParaRPr lang="it-IT" sz="5600" dirty="0"/>
          </a:p>
          <a:p>
            <a:r>
              <a:rPr lang="it-IT" sz="5600" dirty="0"/>
              <a:t>Promotion of energy communities</a:t>
            </a:r>
          </a:p>
          <a:p>
            <a:pPr marL="0" indent="0">
              <a:buNone/>
            </a:pPr>
            <a:r>
              <a:rPr lang="it-IT" sz="5600" b="1" dirty="0" err="1">
                <a:solidFill>
                  <a:srgbClr val="C00000"/>
                </a:solidFill>
              </a:rPr>
              <a:t>Developing</a:t>
            </a:r>
            <a:r>
              <a:rPr lang="it-IT" sz="5600" b="1" dirty="0">
                <a:solidFill>
                  <a:srgbClr val="C00000"/>
                </a:solidFill>
              </a:rPr>
              <a:t> “</a:t>
            </a:r>
            <a:r>
              <a:rPr lang="it-IT" sz="5600" b="1" dirty="0" err="1">
                <a:solidFill>
                  <a:srgbClr val="C00000"/>
                </a:solidFill>
              </a:rPr>
              <a:t>sustainable</a:t>
            </a:r>
            <a:r>
              <a:rPr lang="it-IT" sz="5600" b="1" dirty="0">
                <a:solidFill>
                  <a:srgbClr val="C00000"/>
                </a:solidFill>
              </a:rPr>
              <a:t> </a:t>
            </a:r>
            <a:r>
              <a:rPr lang="it-IT" sz="5600" b="1" dirty="0" err="1">
                <a:solidFill>
                  <a:srgbClr val="C00000"/>
                </a:solidFill>
              </a:rPr>
              <a:t>mobility</a:t>
            </a:r>
            <a:r>
              <a:rPr lang="it-IT" sz="5600" b="1" dirty="0">
                <a:solidFill>
                  <a:srgbClr val="C00000"/>
                </a:solidFill>
              </a:rPr>
              <a:t>”</a:t>
            </a:r>
          </a:p>
          <a:p>
            <a:r>
              <a:rPr lang="it-IT" sz="5600" dirty="0" err="1"/>
              <a:t>Organizational</a:t>
            </a:r>
            <a:r>
              <a:rPr lang="it-IT" sz="5600" dirty="0"/>
              <a:t> review of </a:t>
            </a:r>
            <a:r>
              <a:rPr lang="it-IT" sz="5600" dirty="0" err="1"/>
              <a:t>local</a:t>
            </a:r>
            <a:r>
              <a:rPr lang="it-IT" sz="5600" dirty="0"/>
              <a:t> public </a:t>
            </a:r>
            <a:r>
              <a:rPr lang="it-IT" sz="5600" dirty="0" err="1"/>
              <a:t>transport</a:t>
            </a:r>
            <a:endParaRPr lang="it-IT" sz="5600" dirty="0"/>
          </a:p>
          <a:p>
            <a:r>
              <a:rPr lang="it-IT" sz="5600" dirty="0"/>
              <a:t>Promotion of </a:t>
            </a:r>
            <a:r>
              <a:rPr lang="it-IT" sz="5600" dirty="0" err="1"/>
              <a:t>sustainable</a:t>
            </a:r>
            <a:r>
              <a:rPr lang="it-IT" sz="5600" dirty="0"/>
              <a:t> </a:t>
            </a:r>
            <a:r>
              <a:rPr lang="it-IT" sz="5600" dirty="0" err="1"/>
              <a:t>mobility</a:t>
            </a:r>
            <a:endParaRPr lang="it-IT" sz="5600" dirty="0"/>
          </a:p>
          <a:p>
            <a:r>
              <a:rPr lang="it-IT" sz="5600" dirty="0"/>
              <a:t>Incentives for low carbon </a:t>
            </a:r>
            <a:r>
              <a:rPr lang="it-IT" sz="5600" dirty="0" err="1"/>
              <a:t>emission</a:t>
            </a:r>
            <a:r>
              <a:rPr lang="it-IT" sz="5600" dirty="0"/>
              <a:t> </a:t>
            </a:r>
            <a:r>
              <a:rPr lang="it-IT" sz="5600" dirty="0" err="1"/>
              <a:t>vehicles</a:t>
            </a:r>
            <a:r>
              <a:rPr lang="it-IT" sz="5600" dirty="0"/>
              <a:t>, </a:t>
            </a:r>
            <a:r>
              <a:rPr lang="it-IT" sz="5600" dirty="0" err="1"/>
              <a:t>both</a:t>
            </a:r>
            <a:r>
              <a:rPr lang="it-IT" sz="5600" dirty="0"/>
              <a:t> in the public and private </a:t>
            </a:r>
            <a:r>
              <a:rPr lang="it-IT" sz="5600" dirty="0" err="1"/>
              <a:t>sectors</a:t>
            </a:r>
            <a:r>
              <a:rPr lang="it-IT" sz="5600" dirty="0"/>
              <a:t>.</a:t>
            </a:r>
          </a:p>
          <a:p>
            <a:r>
              <a:rPr lang="it-IT" sz="5600" dirty="0"/>
              <a:t>Incentive for </a:t>
            </a:r>
            <a:r>
              <a:rPr lang="it-IT" sz="5600" dirty="0" err="1"/>
              <a:t>local</a:t>
            </a:r>
            <a:r>
              <a:rPr lang="it-IT" sz="5600" dirty="0"/>
              <a:t> services (co-working, telemedicine, </a:t>
            </a:r>
            <a:r>
              <a:rPr lang="it-IT" sz="5600" dirty="0" err="1"/>
              <a:t>teleassistance</a:t>
            </a:r>
            <a:r>
              <a:rPr lang="it-IT" sz="5600" dirty="0"/>
              <a:t>.</a:t>
            </a:r>
          </a:p>
          <a:p>
            <a:pPr marL="0" indent="0">
              <a:buNone/>
            </a:pPr>
            <a:endParaRPr lang="it-IT" sz="2200" dirty="0"/>
          </a:p>
          <a:p>
            <a:pPr marL="0" indent="0">
              <a:buNone/>
            </a:pPr>
            <a:endParaRPr sz="1500" dirty="0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9566AB8-3487-2C08-546F-4E623EBA886C}"/>
              </a:ext>
            </a:extLst>
          </p:cNvPr>
          <p:cNvSpPr txBox="1"/>
          <p:nvPr/>
        </p:nvSpPr>
        <p:spPr>
          <a:xfrm>
            <a:off x="2143626" y="96253"/>
            <a:ext cx="7904747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perspectiveRelaxedModerately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2400" b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it-IT" dirty="0"/>
              <a:t>1. Energy and </a:t>
            </a:r>
            <a:r>
              <a:rPr lang="it-IT" dirty="0" err="1"/>
              <a:t>decarbonisation</a:t>
            </a:r>
            <a:r>
              <a:rPr lang="it-IT" dirty="0"/>
              <a:t>: “</a:t>
            </a:r>
            <a:r>
              <a:rPr lang="it-IT" dirty="0" err="1"/>
              <a:t>fossil</a:t>
            </a:r>
            <a:r>
              <a:rPr lang="it-IT" dirty="0"/>
              <a:t> </a:t>
            </a:r>
            <a:r>
              <a:rPr lang="it-IT" dirty="0" err="1"/>
              <a:t>fuel</a:t>
            </a:r>
            <a:r>
              <a:rPr lang="it-IT" dirty="0"/>
              <a:t> free” </a:t>
            </a:r>
          </a:p>
        </p:txBody>
      </p:sp>
    </p:spTree>
    <p:extLst>
      <p:ext uri="{BB962C8B-B14F-4D97-AF65-F5344CB8AC3E}">
        <p14:creationId xmlns:p14="http://schemas.microsoft.com/office/powerpoint/2010/main" val="523879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056928-07DF-5DED-FB6A-5D7281800FAD}"/>
              </a:ext>
            </a:extLst>
          </p:cNvPr>
          <p:cNvSpPr txBox="1"/>
          <p:nvPr/>
        </p:nvSpPr>
        <p:spPr>
          <a:xfrm>
            <a:off x="3045994" y="143126"/>
            <a:ext cx="6100010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perspectiveRelaxedModerately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2400" b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it-IT" dirty="0"/>
              <a:t>2 </a:t>
            </a:r>
            <a:r>
              <a:rPr lang="it-IT" dirty="0" err="1"/>
              <a:t>Climate</a:t>
            </a:r>
            <a:r>
              <a:rPr lang="it-IT" dirty="0"/>
              <a:t> </a:t>
            </a:r>
            <a:r>
              <a:rPr lang="it-IT" dirty="0" err="1"/>
              <a:t>change</a:t>
            </a:r>
            <a:r>
              <a:rPr lang="it-IT" dirty="0"/>
              <a:t>, Water, Air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E05D8F0-7A2C-79D6-7235-715C3FCAC71E}"/>
              </a:ext>
            </a:extLst>
          </p:cNvPr>
          <p:cNvSpPr txBox="1"/>
          <p:nvPr/>
        </p:nvSpPr>
        <p:spPr>
          <a:xfrm>
            <a:off x="1311442" y="912323"/>
            <a:ext cx="9569115" cy="5340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it-IT" sz="1600" b="1" dirty="0" err="1">
                <a:solidFill>
                  <a:srgbClr val="C00000"/>
                </a:solidFill>
              </a:rPr>
              <a:t>Promote</a:t>
            </a:r>
            <a:r>
              <a:rPr lang="it-IT" sz="1600" b="1" dirty="0">
                <a:solidFill>
                  <a:srgbClr val="C00000"/>
                </a:solidFill>
              </a:rPr>
              <a:t> more </a:t>
            </a:r>
            <a:r>
              <a:rPr lang="it-IT" sz="1600" b="1" dirty="0" err="1">
                <a:solidFill>
                  <a:srgbClr val="C00000"/>
                </a:solidFill>
              </a:rPr>
              <a:t>sustainable</a:t>
            </a:r>
            <a:r>
              <a:rPr lang="it-IT" sz="1600" b="1" dirty="0">
                <a:solidFill>
                  <a:srgbClr val="C00000"/>
                </a:solidFill>
              </a:rPr>
              <a:t> and </a:t>
            </a:r>
            <a:r>
              <a:rPr lang="it-IT" sz="1600" b="1" dirty="0" err="1">
                <a:solidFill>
                  <a:srgbClr val="C00000"/>
                </a:solidFill>
              </a:rPr>
              <a:t>integrated</a:t>
            </a:r>
            <a:r>
              <a:rPr lang="it-IT" sz="1600" b="1" dirty="0">
                <a:solidFill>
                  <a:srgbClr val="C00000"/>
                </a:solidFill>
              </a:rPr>
              <a:t> management of water </a:t>
            </a:r>
            <a:r>
              <a:rPr lang="it-IT" sz="1600" b="1" dirty="0" err="1">
                <a:solidFill>
                  <a:srgbClr val="C00000"/>
                </a:solidFill>
              </a:rPr>
              <a:t>resources</a:t>
            </a:r>
            <a:endParaRPr lang="it-IT" sz="16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Management and </a:t>
            </a:r>
            <a:r>
              <a:rPr lang="it-IT" sz="1400" dirty="0" err="1"/>
              <a:t>structural</a:t>
            </a:r>
            <a:r>
              <a:rPr lang="it-IT" sz="1400" dirty="0"/>
              <a:t> </a:t>
            </a:r>
            <a:r>
              <a:rPr lang="it-IT" sz="1400" dirty="0" err="1"/>
              <a:t>efficiency</a:t>
            </a:r>
            <a:r>
              <a:rPr lang="it-IT" sz="1400" dirty="0"/>
              <a:t> of the networks, from </a:t>
            </a:r>
            <a:r>
              <a:rPr lang="it-IT" sz="1400" dirty="0" err="1"/>
              <a:t>collection</a:t>
            </a:r>
            <a:r>
              <a:rPr lang="it-IT" sz="1400" dirty="0"/>
              <a:t> to </a:t>
            </a:r>
            <a:r>
              <a:rPr lang="it-IT" sz="1400" dirty="0" err="1"/>
              <a:t>purification</a:t>
            </a:r>
            <a:r>
              <a:rPr lang="it-IT" sz="1400" dirty="0"/>
              <a:t>, </a:t>
            </a:r>
            <a:r>
              <a:rPr lang="it-IT" sz="1400" dirty="0" err="1"/>
              <a:t>where</a:t>
            </a:r>
            <a:r>
              <a:rPr lang="it-IT" sz="1400" dirty="0"/>
              <a:t> </a:t>
            </a:r>
            <a:r>
              <a:rPr lang="it-IT" sz="1400" dirty="0" err="1"/>
              <a:t>necessary</a:t>
            </a:r>
            <a:r>
              <a:rPr lang="it-IT" sz="1400" dirty="0"/>
              <a:t> </a:t>
            </a:r>
            <a:r>
              <a:rPr lang="it-IT" sz="1400" dirty="0" err="1"/>
              <a:t>also</a:t>
            </a:r>
            <a:r>
              <a:rPr lang="it-IT" sz="1400" dirty="0"/>
              <a:t> </a:t>
            </a:r>
            <a:r>
              <a:rPr lang="it-IT" sz="1400" dirty="0" err="1"/>
              <a:t>through</a:t>
            </a:r>
            <a:r>
              <a:rPr lang="it-IT" sz="1400" dirty="0"/>
              <a:t> the </a:t>
            </a:r>
            <a:r>
              <a:rPr lang="it-IT" sz="1400" dirty="0" err="1"/>
              <a:t>creation</a:t>
            </a:r>
            <a:r>
              <a:rPr lang="it-IT" sz="1400" dirty="0"/>
              <a:t> of </a:t>
            </a:r>
            <a:r>
              <a:rPr lang="it-IT" sz="1400" dirty="0" err="1"/>
              <a:t>accumulation</a:t>
            </a:r>
            <a:r>
              <a:rPr lang="it-IT" sz="1400" dirty="0"/>
              <a:t> </a:t>
            </a:r>
            <a:r>
              <a:rPr lang="it-IT" sz="1400" dirty="0" err="1"/>
              <a:t>basins</a:t>
            </a:r>
            <a:endParaRPr lang="it-IT" sz="1400" dirty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active</a:t>
            </a:r>
            <a:r>
              <a:rPr lang="it-IT" sz="1400" dirty="0"/>
              <a:t> policy for the management of </a:t>
            </a:r>
            <a:r>
              <a:rPr lang="it-IT" sz="1400" dirty="0" err="1"/>
              <a:t>surface</a:t>
            </a:r>
            <a:r>
              <a:rPr lang="it-IT" sz="1400" dirty="0"/>
              <a:t> and underground water </a:t>
            </a:r>
            <a:r>
              <a:rPr lang="it-IT" sz="1400" dirty="0" err="1"/>
              <a:t>resources</a:t>
            </a:r>
            <a:r>
              <a:rPr lang="it-IT" sz="1400" dirty="0"/>
              <a:t> </a:t>
            </a:r>
            <a:r>
              <a:rPr lang="it-IT" sz="1400" dirty="0" err="1"/>
              <a:t>aimed</a:t>
            </a:r>
            <a:r>
              <a:rPr lang="it-IT" sz="1400" dirty="0"/>
              <a:t> </a:t>
            </a:r>
            <a:r>
              <a:rPr lang="it-IT" sz="1400" dirty="0" err="1"/>
              <a:t>at</a:t>
            </a:r>
            <a:r>
              <a:rPr lang="it-IT" sz="1400" dirty="0"/>
              <a:t> </a:t>
            </a:r>
            <a:r>
              <a:rPr lang="it-IT" sz="1400" dirty="0" err="1"/>
              <a:t>guaranteeing</a:t>
            </a:r>
            <a:r>
              <a:rPr lang="it-IT" sz="1400" dirty="0"/>
              <a:t> the </a:t>
            </a:r>
            <a:r>
              <a:rPr lang="it-IT" sz="1400" dirty="0" err="1"/>
              <a:t>availability</a:t>
            </a:r>
            <a:r>
              <a:rPr lang="it-IT" sz="1400" dirty="0"/>
              <a:t> and </a:t>
            </a:r>
            <a:r>
              <a:rPr lang="it-IT" sz="1400" dirty="0" err="1"/>
              <a:t>quality</a:t>
            </a:r>
            <a:r>
              <a:rPr lang="it-IT" sz="1400" dirty="0"/>
              <a:t> of water for </a:t>
            </a:r>
            <a:r>
              <a:rPr lang="it-IT" sz="1400" dirty="0" err="1"/>
              <a:t>different</a:t>
            </a:r>
            <a:r>
              <a:rPr lang="it-IT" sz="1400" dirty="0"/>
              <a:t> </a:t>
            </a:r>
            <a:r>
              <a:rPr lang="it-IT" sz="1400" dirty="0" err="1"/>
              <a:t>uses</a:t>
            </a:r>
            <a:r>
              <a:rPr lang="it-IT" sz="1400" dirty="0"/>
              <a:t>, to </a:t>
            </a:r>
            <a:r>
              <a:rPr lang="it-IT" sz="1400" dirty="0" err="1"/>
              <a:t>encourage</a:t>
            </a:r>
            <a:r>
              <a:rPr lang="it-IT" sz="1400" dirty="0"/>
              <a:t> the </a:t>
            </a:r>
            <a:r>
              <a:rPr lang="it-IT" sz="1400" dirty="0" err="1"/>
              <a:t>reuse</a:t>
            </a:r>
            <a:r>
              <a:rPr lang="it-IT" sz="1400" dirty="0"/>
              <a:t> of the water </a:t>
            </a:r>
            <a:r>
              <a:rPr lang="it-IT" sz="1400" dirty="0" err="1"/>
              <a:t>resource</a:t>
            </a:r>
            <a:r>
              <a:rPr lang="it-IT" sz="1400" dirty="0"/>
              <a:t> and the </a:t>
            </a:r>
            <a:r>
              <a:rPr lang="it-IT" sz="1400" dirty="0" err="1"/>
              <a:t>separation</a:t>
            </a:r>
            <a:r>
              <a:rPr lang="it-IT" sz="1400" dirty="0"/>
              <a:t> of the </a:t>
            </a:r>
            <a:r>
              <a:rPr lang="it-IT" sz="1400" dirty="0" err="1"/>
              <a:t>same</a:t>
            </a:r>
            <a:r>
              <a:rPr lang="it-IT" sz="1400" dirty="0"/>
              <a:t> from </a:t>
            </a:r>
            <a:r>
              <a:rPr lang="it-IT" sz="1400" dirty="0" err="1"/>
              <a:t>waste</a:t>
            </a:r>
            <a:r>
              <a:rPr lang="it-IT" sz="1400" dirty="0"/>
              <a:t> water </a:t>
            </a:r>
            <a:r>
              <a:rPr lang="it-IT" sz="1400" dirty="0" err="1"/>
              <a:t>destined</a:t>
            </a:r>
            <a:r>
              <a:rPr lang="it-IT" sz="1400" dirty="0"/>
              <a:t> for </a:t>
            </a:r>
            <a:r>
              <a:rPr lang="it-IT" sz="1400" dirty="0" err="1"/>
              <a:t>sewer</a:t>
            </a:r>
            <a:r>
              <a:rPr lang="it-IT" sz="1400" dirty="0"/>
              <a:t> </a:t>
            </a:r>
            <a:r>
              <a:rPr lang="it-IT" sz="1400" dirty="0" err="1"/>
              <a:t>pipes</a:t>
            </a:r>
            <a:endParaRPr lang="it-IT" sz="1400" dirty="0"/>
          </a:p>
          <a:p>
            <a:pPr>
              <a:lnSpc>
                <a:spcPct val="114000"/>
              </a:lnSpc>
            </a:pPr>
            <a:endParaRPr lang="it-IT" sz="1400" dirty="0"/>
          </a:p>
          <a:p>
            <a:pPr>
              <a:lnSpc>
                <a:spcPct val="114000"/>
              </a:lnSpc>
            </a:pPr>
            <a:r>
              <a:rPr lang="it-IT" sz="1600" b="1" dirty="0" err="1">
                <a:solidFill>
                  <a:srgbClr val="C00000"/>
                </a:solidFill>
              </a:rPr>
              <a:t>Increase</a:t>
            </a:r>
            <a:r>
              <a:rPr lang="it-IT" sz="1600" b="1" dirty="0">
                <a:solidFill>
                  <a:srgbClr val="C00000"/>
                </a:solidFill>
              </a:rPr>
              <a:t> the </a:t>
            </a:r>
            <a:r>
              <a:rPr lang="it-IT" sz="1600" b="1" dirty="0" err="1">
                <a:solidFill>
                  <a:srgbClr val="C00000"/>
                </a:solidFill>
              </a:rPr>
              <a:t>resilience</a:t>
            </a:r>
            <a:r>
              <a:rPr lang="it-IT" sz="1600" b="1" dirty="0">
                <a:solidFill>
                  <a:srgbClr val="C00000"/>
                </a:solidFill>
              </a:rPr>
              <a:t> of the </a:t>
            </a:r>
            <a:r>
              <a:rPr lang="it-IT" sz="1600" b="1" dirty="0" err="1">
                <a:solidFill>
                  <a:srgbClr val="C00000"/>
                </a:solidFill>
              </a:rPr>
              <a:t>territor</a:t>
            </a:r>
            <a:r>
              <a:rPr lang="it-IT" sz="1600" dirty="0" err="1"/>
              <a:t>y</a:t>
            </a:r>
            <a:endParaRPr lang="it-IT" sz="1400" dirty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Effective</a:t>
            </a:r>
            <a:r>
              <a:rPr lang="it-IT" sz="1400" dirty="0"/>
              <a:t> governance of the </a:t>
            </a:r>
            <a:r>
              <a:rPr lang="it-IT" sz="1400" dirty="0" err="1"/>
              <a:t>issue</a:t>
            </a:r>
            <a:r>
              <a:rPr lang="it-IT" sz="1400" dirty="0"/>
              <a:t> of </a:t>
            </a:r>
            <a:r>
              <a:rPr lang="it-IT" sz="1400" dirty="0" err="1"/>
              <a:t>natural</a:t>
            </a:r>
            <a:r>
              <a:rPr lang="it-IT" sz="1400" dirty="0"/>
              <a:t> risks </a:t>
            </a:r>
            <a:r>
              <a:rPr lang="it-IT" sz="1400" dirty="0" err="1"/>
              <a:t>associated</a:t>
            </a:r>
            <a:r>
              <a:rPr lang="it-IT" sz="1400" dirty="0"/>
              <a:t> with the mountains, </a:t>
            </a:r>
            <a:r>
              <a:rPr lang="it-IT" sz="1400" dirty="0" err="1"/>
              <a:t>such</a:t>
            </a:r>
            <a:r>
              <a:rPr lang="it-IT" sz="1400" dirty="0"/>
              <a:t> </a:t>
            </a:r>
            <a:r>
              <a:rPr lang="it-IT" sz="1400" dirty="0" err="1"/>
              <a:t>as</a:t>
            </a:r>
            <a:r>
              <a:rPr lang="it-IT" sz="1400" dirty="0"/>
              <a:t> the </a:t>
            </a:r>
            <a:r>
              <a:rPr lang="it-IT" sz="1400" dirty="0" err="1"/>
              <a:t>sustainable</a:t>
            </a:r>
            <a:r>
              <a:rPr lang="it-IT" sz="1400" dirty="0"/>
              <a:t> management of </a:t>
            </a:r>
            <a:r>
              <a:rPr lang="it-IT" sz="1400" dirty="0" err="1"/>
              <a:t>forest</a:t>
            </a:r>
            <a:r>
              <a:rPr lang="it-IT" sz="1400" dirty="0"/>
              <a:t> and </a:t>
            </a:r>
            <a:r>
              <a:rPr lang="it-IT" sz="1400" dirty="0" err="1"/>
              <a:t>woodland</a:t>
            </a:r>
            <a:r>
              <a:rPr lang="it-IT" sz="1400" dirty="0"/>
              <a:t> </a:t>
            </a:r>
            <a:r>
              <a:rPr lang="it-IT" sz="1400" dirty="0" err="1"/>
              <a:t>areas</a:t>
            </a:r>
            <a:r>
              <a:rPr lang="it-IT" sz="1400" dirty="0"/>
              <a:t> and of the minor </a:t>
            </a:r>
            <a:r>
              <a:rPr lang="it-IT" sz="1400" dirty="0" err="1"/>
              <a:t>hydraulic</a:t>
            </a:r>
            <a:r>
              <a:rPr lang="it-IT" sz="1400" dirty="0"/>
              <a:t> network and of the </a:t>
            </a:r>
            <a:r>
              <a:rPr lang="it-IT" sz="1400" dirty="0" err="1"/>
              <a:t>agricultural</a:t>
            </a:r>
            <a:r>
              <a:rPr lang="it-IT" sz="1400" dirty="0"/>
              <a:t> </a:t>
            </a:r>
            <a:r>
              <a:rPr lang="it-IT" sz="1400" dirty="0" err="1"/>
              <a:t>sector</a:t>
            </a:r>
            <a:r>
              <a:rPr lang="it-IT" sz="1400" dirty="0"/>
              <a:t> in </a:t>
            </a:r>
            <a:r>
              <a:rPr lang="it-IT" sz="1400" dirty="0" err="1"/>
              <a:t>its</a:t>
            </a:r>
            <a:r>
              <a:rPr lang="it-IT" sz="1400" dirty="0"/>
              <a:t> </a:t>
            </a:r>
            <a:r>
              <a:rPr lang="it-IT" sz="1400" dirty="0" err="1"/>
              <a:t>various</a:t>
            </a:r>
            <a:r>
              <a:rPr lang="it-IT" sz="1400" dirty="0"/>
              <a:t> </a:t>
            </a:r>
            <a:r>
              <a:rPr lang="it-IT" sz="1400" dirty="0" err="1"/>
              <a:t>components</a:t>
            </a:r>
            <a:r>
              <a:rPr lang="it-IT" sz="1400" dirty="0"/>
              <a:t> (</a:t>
            </a:r>
            <a:r>
              <a:rPr lang="it-IT" sz="1400" dirty="0" err="1"/>
              <a:t>hydraulic</a:t>
            </a:r>
            <a:r>
              <a:rPr lang="it-IT" sz="1400" dirty="0"/>
              <a:t> and </a:t>
            </a:r>
            <a:r>
              <a:rPr lang="it-IT" sz="1400" dirty="0" err="1"/>
              <a:t>irrigation</a:t>
            </a:r>
            <a:r>
              <a:rPr lang="it-IT" sz="1400" dirty="0"/>
              <a:t> </a:t>
            </a:r>
            <a:r>
              <a:rPr lang="it-IT" sz="1400" dirty="0" err="1"/>
              <a:t>infrastructures</a:t>
            </a:r>
            <a:r>
              <a:rPr lang="it-IT" sz="1400" dirty="0"/>
              <a:t>, </a:t>
            </a:r>
            <a:r>
              <a:rPr lang="it-IT" sz="1400" dirty="0" err="1"/>
              <a:t>soil</a:t>
            </a:r>
            <a:r>
              <a:rPr lang="it-IT" sz="1400" dirty="0"/>
              <a:t> management,...)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Expansion of the network of </a:t>
            </a:r>
            <a:r>
              <a:rPr lang="it-IT" sz="1400" dirty="0" err="1"/>
              <a:t>protected</a:t>
            </a:r>
            <a:r>
              <a:rPr lang="it-IT" sz="1400" dirty="0"/>
              <a:t> </a:t>
            </a:r>
            <a:r>
              <a:rPr lang="it-IT" sz="1400" dirty="0" err="1"/>
              <a:t>natural</a:t>
            </a:r>
            <a:r>
              <a:rPr lang="it-IT" sz="1400" dirty="0"/>
              <a:t> </a:t>
            </a:r>
            <a:r>
              <a:rPr lang="it-IT" sz="1400" dirty="0" err="1"/>
              <a:t>areas</a:t>
            </a:r>
            <a:r>
              <a:rPr lang="it-IT" sz="1400" dirty="0"/>
              <a:t> and the </a:t>
            </a:r>
            <a:r>
              <a:rPr lang="it-IT" sz="1400" dirty="0" err="1"/>
              <a:t>valorisation</a:t>
            </a:r>
            <a:r>
              <a:rPr lang="it-IT" sz="1400" dirty="0"/>
              <a:t> of the </a:t>
            </a:r>
            <a:r>
              <a:rPr lang="it-IT" sz="1400" dirty="0" err="1"/>
              <a:t>genetic</a:t>
            </a:r>
            <a:r>
              <a:rPr lang="it-IT" sz="1400" dirty="0"/>
              <a:t> </a:t>
            </a:r>
            <a:r>
              <a:rPr lang="it-IT" sz="1400" dirty="0" err="1"/>
              <a:t>resources</a:t>
            </a:r>
            <a:r>
              <a:rPr lang="it-IT" sz="1400" dirty="0"/>
              <a:t> </a:t>
            </a:r>
            <a:r>
              <a:rPr lang="it-IT" sz="1400" dirty="0" err="1"/>
              <a:t>most</a:t>
            </a:r>
            <a:r>
              <a:rPr lang="it-IT" sz="1400" dirty="0"/>
              <a:t> </a:t>
            </a:r>
            <a:r>
              <a:rPr lang="it-IT" sz="1400" dirty="0" err="1"/>
              <a:t>resilient</a:t>
            </a:r>
            <a:r>
              <a:rPr lang="it-IT" sz="1400" dirty="0"/>
              <a:t> to </a:t>
            </a:r>
            <a:r>
              <a:rPr lang="it-IT" sz="1400" dirty="0" err="1"/>
              <a:t>climate</a:t>
            </a:r>
            <a:r>
              <a:rPr lang="it-IT" sz="1400" dirty="0"/>
              <a:t> </a:t>
            </a:r>
            <a:r>
              <a:rPr lang="it-IT" sz="1400" dirty="0" err="1"/>
              <a:t>change</a:t>
            </a:r>
            <a:r>
              <a:rPr lang="it-IT" sz="1400" dirty="0"/>
              <a:t>.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Monitoring of the </a:t>
            </a:r>
            <a:r>
              <a:rPr lang="it-IT" sz="1400" dirty="0" err="1"/>
              <a:t>quality</a:t>
            </a:r>
            <a:r>
              <a:rPr lang="it-IT" sz="1400" dirty="0"/>
              <a:t> of the </a:t>
            </a:r>
            <a:r>
              <a:rPr lang="it-IT" sz="1400" dirty="0" err="1"/>
              <a:t>urban</a:t>
            </a:r>
            <a:r>
              <a:rPr lang="it-IT" sz="1400" dirty="0"/>
              <a:t> </a:t>
            </a:r>
            <a:r>
              <a:rPr lang="it-IT" sz="1400" dirty="0" err="1"/>
              <a:t>environment</a:t>
            </a:r>
            <a:r>
              <a:rPr lang="it-IT" sz="1400" dirty="0"/>
              <a:t> </a:t>
            </a:r>
            <a:r>
              <a:rPr lang="it-IT" sz="1400" dirty="0" err="1"/>
              <a:t>based</a:t>
            </a:r>
            <a:r>
              <a:rPr lang="it-IT" sz="1400" dirty="0"/>
              <a:t> on the best </a:t>
            </a:r>
            <a:r>
              <a:rPr lang="it-IT" sz="1400" dirty="0" err="1"/>
              <a:t>European</a:t>
            </a:r>
            <a:r>
              <a:rPr lang="it-IT" sz="1400" dirty="0"/>
              <a:t> </a:t>
            </a:r>
            <a:r>
              <a:rPr lang="it-IT" sz="1400" dirty="0" err="1"/>
              <a:t>experiences</a:t>
            </a:r>
            <a:endParaRPr lang="it-IT" sz="1400" dirty="0"/>
          </a:p>
          <a:p>
            <a:pPr>
              <a:lnSpc>
                <a:spcPct val="114000"/>
              </a:lnSpc>
            </a:pPr>
            <a:endParaRPr lang="it-IT" sz="1400" dirty="0"/>
          </a:p>
          <a:p>
            <a:pPr>
              <a:lnSpc>
                <a:spcPct val="114000"/>
              </a:lnSpc>
            </a:pPr>
            <a:r>
              <a:rPr lang="it-IT" sz="1600" b="1" dirty="0">
                <a:solidFill>
                  <a:srgbClr val="C00000"/>
                </a:solidFill>
              </a:rPr>
              <a:t>Reduce </a:t>
            </a:r>
            <a:r>
              <a:rPr lang="it-IT" sz="1600" b="1" dirty="0" err="1">
                <a:solidFill>
                  <a:srgbClr val="C00000"/>
                </a:solidFill>
              </a:rPr>
              <a:t>emissions</a:t>
            </a:r>
            <a:r>
              <a:rPr lang="it-IT" sz="1600" b="1" dirty="0">
                <a:solidFill>
                  <a:srgbClr val="C00000"/>
                </a:solidFill>
              </a:rPr>
              <a:t> of </a:t>
            </a:r>
            <a:r>
              <a:rPr lang="it-IT" sz="1600" b="1" dirty="0" err="1">
                <a:solidFill>
                  <a:srgbClr val="C00000"/>
                </a:solidFill>
              </a:rPr>
              <a:t>polluting</a:t>
            </a:r>
            <a:r>
              <a:rPr lang="it-IT" sz="1600" b="1" dirty="0">
                <a:solidFill>
                  <a:srgbClr val="C00000"/>
                </a:solidFill>
              </a:rPr>
              <a:t> and </a:t>
            </a:r>
            <a:r>
              <a:rPr lang="it-IT" sz="1600" b="1" dirty="0" err="1">
                <a:solidFill>
                  <a:srgbClr val="C00000"/>
                </a:solidFill>
              </a:rPr>
              <a:t>climate-altering</a:t>
            </a:r>
            <a:r>
              <a:rPr lang="it-IT" sz="1600" b="1" dirty="0">
                <a:solidFill>
                  <a:srgbClr val="C00000"/>
                </a:solidFill>
              </a:rPr>
              <a:t> </a:t>
            </a:r>
            <a:r>
              <a:rPr lang="it-IT" sz="1600" b="1" dirty="0" err="1">
                <a:solidFill>
                  <a:srgbClr val="C00000"/>
                </a:solidFill>
              </a:rPr>
              <a:t>gases</a:t>
            </a:r>
            <a:endParaRPr lang="it-IT" sz="16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Improvement</a:t>
            </a:r>
            <a:r>
              <a:rPr lang="it-IT" sz="1400" dirty="0"/>
              <a:t> and </a:t>
            </a:r>
            <a:r>
              <a:rPr lang="it-IT" sz="1400" dirty="0" err="1"/>
              <a:t>strengthening</a:t>
            </a:r>
            <a:r>
              <a:rPr lang="it-IT" sz="1400" dirty="0"/>
              <a:t> of monitoring actions (with control </a:t>
            </a:r>
            <a:r>
              <a:rPr lang="it-IT" sz="1400" dirty="0" err="1"/>
              <a:t>units</a:t>
            </a:r>
            <a:r>
              <a:rPr lang="it-IT" sz="1400" dirty="0"/>
              <a:t>),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Reduction</a:t>
            </a:r>
            <a:r>
              <a:rPr lang="it-IT" sz="1400" dirty="0"/>
              <a:t> of </a:t>
            </a:r>
            <a:r>
              <a:rPr lang="it-IT" sz="1400" dirty="0" err="1"/>
              <a:t>polluting</a:t>
            </a:r>
            <a:r>
              <a:rPr lang="it-IT" sz="1400" dirty="0"/>
              <a:t> </a:t>
            </a:r>
            <a:r>
              <a:rPr lang="it-IT" sz="1400" dirty="0" err="1"/>
              <a:t>emissions</a:t>
            </a:r>
            <a:r>
              <a:rPr lang="it-IT" sz="1400" dirty="0"/>
              <a:t> </a:t>
            </a:r>
            <a:r>
              <a:rPr lang="it-IT" sz="1400" dirty="0" err="1"/>
              <a:t>mainly</a:t>
            </a:r>
            <a:r>
              <a:rPr lang="it-IT" sz="1400" dirty="0"/>
              <a:t> </a:t>
            </a:r>
            <a:r>
              <a:rPr lang="it-IT" sz="1400" dirty="0" err="1"/>
              <a:t>attributable</a:t>
            </a:r>
            <a:r>
              <a:rPr lang="it-IT" sz="1400" dirty="0"/>
              <a:t> to the </a:t>
            </a:r>
            <a:r>
              <a:rPr lang="it-IT" sz="1400" dirty="0" err="1"/>
              <a:t>heating</a:t>
            </a:r>
            <a:r>
              <a:rPr lang="it-IT" sz="1400" dirty="0"/>
              <a:t> and </a:t>
            </a:r>
            <a:r>
              <a:rPr lang="it-IT" sz="1400" dirty="0" err="1"/>
              <a:t>vehicle</a:t>
            </a:r>
            <a:r>
              <a:rPr lang="it-IT" sz="1400" dirty="0"/>
              <a:t> </a:t>
            </a:r>
            <a:r>
              <a:rPr lang="it-IT" sz="1400" dirty="0" err="1"/>
              <a:t>sectors</a:t>
            </a:r>
            <a:r>
              <a:rPr lang="it-IT" sz="1400" dirty="0"/>
              <a:t>, Promotion of </a:t>
            </a:r>
            <a:r>
              <a:rPr lang="it-IT" sz="1400" dirty="0" err="1"/>
              <a:t>active</a:t>
            </a:r>
            <a:r>
              <a:rPr lang="it-IT" sz="1400" dirty="0"/>
              <a:t> </a:t>
            </a:r>
            <a:r>
              <a:rPr lang="it-IT" sz="1400" dirty="0" err="1"/>
              <a:t>mobility</a:t>
            </a:r>
            <a:r>
              <a:rPr lang="it-IT" sz="1400" dirty="0"/>
              <a:t> and public </a:t>
            </a:r>
            <a:r>
              <a:rPr lang="it-IT" sz="1400" dirty="0" err="1"/>
              <a:t>transport</a:t>
            </a:r>
            <a:endParaRPr lang="it-IT" sz="1400" dirty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Expansion of </a:t>
            </a:r>
            <a:r>
              <a:rPr lang="it-IT" sz="1400" dirty="0" err="1"/>
              <a:t>district</a:t>
            </a:r>
            <a:r>
              <a:rPr lang="it-IT" sz="1400" dirty="0"/>
              <a:t> </a:t>
            </a:r>
            <a:r>
              <a:rPr lang="it-IT" sz="1400" dirty="0" err="1"/>
              <a:t>heating</a:t>
            </a:r>
            <a:r>
              <a:rPr lang="it-IT" sz="1400" dirty="0"/>
              <a:t> networks, </a:t>
            </a:r>
            <a:r>
              <a:rPr lang="it-IT" sz="1400" dirty="0" err="1"/>
              <a:t>heating</a:t>
            </a:r>
            <a:r>
              <a:rPr lang="it-IT" sz="1400" dirty="0"/>
              <a:t> systems </a:t>
            </a:r>
            <a:r>
              <a:rPr lang="it-IT" sz="1400" dirty="0" err="1"/>
              <a:t>based</a:t>
            </a:r>
            <a:r>
              <a:rPr lang="it-IT" sz="1400" dirty="0"/>
              <a:t> on </a:t>
            </a:r>
            <a:r>
              <a:rPr lang="it-IT" sz="1400" dirty="0" err="1"/>
              <a:t>renewable</a:t>
            </a:r>
            <a:r>
              <a:rPr lang="it-IT" sz="1400" dirty="0"/>
              <a:t> sources, </a:t>
            </a:r>
            <a:r>
              <a:rPr lang="it-IT" sz="1400" dirty="0" err="1"/>
              <a:t>such</a:t>
            </a:r>
            <a:r>
              <a:rPr lang="it-IT" sz="1400" dirty="0"/>
              <a:t> </a:t>
            </a:r>
            <a:r>
              <a:rPr lang="it-IT" sz="1400" dirty="0" err="1"/>
              <a:t>as</a:t>
            </a:r>
            <a:r>
              <a:rPr lang="it-IT" sz="1400" dirty="0"/>
              <a:t> </a:t>
            </a:r>
            <a:r>
              <a:rPr lang="it-IT" sz="1400" dirty="0" err="1"/>
              <a:t>heat</a:t>
            </a:r>
            <a:r>
              <a:rPr lang="it-IT" sz="1400" dirty="0"/>
              <a:t> pumps, production of </a:t>
            </a:r>
            <a:r>
              <a:rPr lang="it-IT" sz="1400" dirty="0" err="1"/>
              <a:t>electricity</a:t>
            </a:r>
            <a:r>
              <a:rPr lang="it-IT" sz="1400" dirty="0"/>
              <a:t> from </a:t>
            </a:r>
            <a:r>
              <a:rPr lang="it-IT" sz="1400" dirty="0" err="1"/>
              <a:t>renewable</a:t>
            </a:r>
            <a:r>
              <a:rPr lang="it-IT" sz="1400" dirty="0"/>
              <a:t> sources and </a:t>
            </a:r>
            <a:r>
              <a:rPr lang="it-IT" sz="1400" dirty="0" err="1"/>
              <a:t>methane</a:t>
            </a:r>
            <a:r>
              <a:rPr lang="it-IT" sz="1400" dirty="0"/>
              <a:t> </a:t>
            </a:r>
            <a:r>
              <a:rPr lang="it-IT" sz="1400" dirty="0" err="1"/>
              <a:t>transport</a:t>
            </a:r>
            <a:r>
              <a:rPr lang="it-IT" sz="1400" dirty="0"/>
              <a:t> networks</a:t>
            </a:r>
          </a:p>
        </p:txBody>
      </p:sp>
    </p:spTree>
    <p:extLst>
      <p:ext uri="{BB962C8B-B14F-4D97-AF65-F5344CB8AC3E}">
        <p14:creationId xmlns:p14="http://schemas.microsoft.com/office/powerpoint/2010/main" val="4234609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B32F9484-382A-CCE3-FEBC-E4FE9CFD4F46}"/>
              </a:ext>
            </a:extLst>
          </p:cNvPr>
          <p:cNvSpPr txBox="1"/>
          <p:nvPr/>
        </p:nvSpPr>
        <p:spPr>
          <a:xfrm>
            <a:off x="577515" y="700218"/>
            <a:ext cx="10587789" cy="59722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it-IT" sz="1400" b="1" dirty="0" err="1">
                <a:solidFill>
                  <a:srgbClr val="C00000"/>
                </a:solidFill>
              </a:rPr>
              <a:t>Implement</a:t>
            </a:r>
            <a:r>
              <a:rPr lang="it-IT" sz="1400" b="1" dirty="0">
                <a:solidFill>
                  <a:srgbClr val="C00000"/>
                </a:solidFill>
              </a:rPr>
              <a:t> a </a:t>
            </a:r>
            <a:r>
              <a:rPr lang="it-IT" sz="1400" b="1" dirty="0" err="1">
                <a:solidFill>
                  <a:srgbClr val="C00000"/>
                </a:solidFill>
              </a:rPr>
              <a:t>effective</a:t>
            </a:r>
            <a:r>
              <a:rPr lang="it-IT" sz="1400" b="1" dirty="0">
                <a:solidFill>
                  <a:srgbClr val="C00000"/>
                </a:solidFill>
              </a:rPr>
              <a:t> monitoring system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Monitoring of </a:t>
            </a:r>
            <a:r>
              <a:rPr lang="it-IT" sz="1400" dirty="0" err="1"/>
              <a:t>regional</a:t>
            </a:r>
            <a:r>
              <a:rPr lang="it-IT" sz="1400" dirty="0"/>
              <a:t> </a:t>
            </a:r>
            <a:r>
              <a:rPr lang="it-IT" sz="1400" dirty="0" err="1"/>
              <a:t>biodiversity</a:t>
            </a:r>
            <a:r>
              <a:rPr lang="it-IT" sz="1400" dirty="0"/>
              <a:t> </a:t>
            </a:r>
            <a:r>
              <a:rPr lang="it-IT" sz="1400" dirty="0" err="1"/>
              <a:t>through</a:t>
            </a:r>
            <a:r>
              <a:rPr lang="it-IT" sz="1400" dirty="0"/>
              <a:t> the </a:t>
            </a:r>
            <a:r>
              <a:rPr lang="it-IT" sz="1400" dirty="0" err="1"/>
              <a:t>Regional</a:t>
            </a:r>
            <a:r>
              <a:rPr lang="it-IT" sz="1400" dirty="0"/>
              <a:t> </a:t>
            </a:r>
            <a:r>
              <a:rPr lang="it-IT" sz="1400" dirty="0" err="1"/>
              <a:t>Biodiversity</a:t>
            </a:r>
            <a:r>
              <a:rPr lang="it-IT" sz="1400" dirty="0"/>
              <a:t> </a:t>
            </a:r>
            <a:r>
              <a:rPr lang="it-IT" sz="1400" dirty="0" err="1"/>
              <a:t>Observatory</a:t>
            </a:r>
            <a:r>
              <a:rPr lang="it-IT" sz="1400" dirty="0"/>
              <a:t>, </a:t>
            </a:r>
            <a:r>
              <a:rPr lang="it-IT" sz="1400" dirty="0" err="1"/>
              <a:t>which</a:t>
            </a:r>
            <a:r>
              <a:rPr lang="it-IT" sz="1400" dirty="0"/>
              <a:t> </a:t>
            </a:r>
            <a:r>
              <a:rPr lang="it-IT" sz="1400" dirty="0" err="1"/>
              <a:t>allows</a:t>
            </a:r>
            <a:r>
              <a:rPr lang="it-IT" sz="1400" dirty="0"/>
              <a:t> </a:t>
            </a:r>
            <a:r>
              <a:rPr lang="it-IT" sz="1400" dirty="0" err="1"/>
              <a:t>you</a:t>
            </a:r>
            <a:r>
              <a:rPr lang="it-IT" sz="1400" dirty="0"/>
              <a:t> to </a:t>
            </a:r>
            <a:r>
              <a:rPr lang="it-IT" sz="1400" dirty="0" err="1"/>
              <a:t>view</a:t>
            </a:r>
            <a:r>
              <a:rPr lang="it-IT" sz="1400" dirty="0"/>
              <a:t> and download </a:t>
            </a:r>
            <a:r>
              <a:rPr lang="it-IT" sz="1400" dirty="0" err="1"/>
              <a:t>naturalistic</a:t>
            </a:r>
            <a:r>
              <a:rPr lang="it-IT" sz="1400" dirty="0"/>
              <a:t> data in the </a:t>
            </a:r>
            <a:r>
              <a:rPr lang="it-IT" sz="1400" dirty="0" err="1"/>
              <a:t>form</a:t>
            </a:r>
            <a:r>
              <a:rPr lang="it-IT" sz="1400" dirty="0"/>
              <a:t> of cards and </a:t>
            </a:r>
            <a:r>
              <a:rPr lang="it-IT" sz="1400" dirty="0" err="1"/>
              <a:t>maps</a:t>
            </a:r>
            <a:r>
              <a:rPr lang="it-IT" sz="1400" dirty="0"/>
              <a:t>, to report </a:t>
            </a:r>
            <a:r>
              <a:rPr lang="it-IT" sz="1400" dirty="0" err="1"/>
              <a:t>species</a:t>
            </a:r>
            <a:r>
              <a:rPr lang="it-IT" sz="1400" dirty="0"/>
              <a:t> of </a:t>
            </a:r>
            <a:r>
              <a:rPr lang="it-IT" sz="1400" dirty="0" err="1"/>
              <a:t>interest</a:t>
            </a:r>
            <a:r>
              <a:rPr lang="it-IT" sz="1400" dirty="0"/>
              <a:t> and to report invasive </a:t>
            </a:r>
            <a:r>
              <a:rPr lang="it-IT" sz="1400" dirty="0" err="1"/>
              <a:t>plant</a:t>
            </a:r>
            <a:r>
              <a:rPr lang="it-IT" sz="1400" dirty="0"/>
              <a:t> </a:t>
            </a:r>
            <a:r>
              <a:rPr lang="it-IT" sz="1400" dirty="0" err="1"/>
              <a:t>species</a:t>
            </a:r>
            <a:r>
              <a:rPr lang="it-IT" sz="1400" dirty="0"/>
              <a:t>.</a:t>
            </a:r>
          </a:p>
          <a:p>
            <a:pPr>
              <a:lnSpc>
                <a:spcPct val="114000"/>
              </a:lnSpc>
            </a:pPr>
            <a:endParaRPr lang="it-IT" sz="1400" dirty="0"/>
          </a:p>
          <a:p>
            <a:pPr>
              <a:lnSpc>
                <a:spcPct val="114000"/>
              </a:lnSpc>
            </a:pPr>
            <a:r>
              <a:rPr lang="it-IT" sz="1400" b="1" dirty="0" err="1">
                <a:solidFill>
                  <a:srgbClr val="C00000"/>
                </a:solidFill>
              </a:rPr>
              <a:t>Develop</a:t>
            </a:r>
            <a:r>
              <a:rPr lang="it-IT" sz="1400" b="1" dirty="0">
                <a:solidFill>
                  <a:srgbClr val="C00000"/>
                </a:solidFill>
              </a:rPr>
              <a:t> the network of </a:t>
            </a:r>
            <a:r>
              <a:rPr lang="it-IT" sz="1400" b="1" dirty="0" err="1">
                <a:solidFill>
                  <a:srgbClr val="C00000"/>
                </a:solidFill>
              </a:rPr>
              <a:t>protected</a:t>
            </a:r>
            <a:r>
              <a:rPr lang="it-IT" sz="1400" b="1" dirty="0">
                <a:solidFill>
                  <a:srgbClr val="C00000"/>
                </a:solidFill>
              </a:rPr>
              <a:t> </a:t>
            </a:r>
            <a:r>
              <a:rPr lang="it-IT" sz="1400" b="1" dirty="0" err="1">
                <a:solidFill>
                  <a:srgbClr val="C00000"/>
                </a:solidFill>
              </a:rPr>
              <a:t>areas</a:t>
            </a:r>
            <a:r>
              <a:rPr lang="it-IT" sz="1400" b="1" dirty="0">
                <a:solidFill>
                  <a:srgbClr val="C00000"/>
                </a:solidFill>
              </a:rPr>
              <a:t> and the </a:t>
            </a:r>
            <a:r>
              <a:rPr lang="it-IT" sz="1400" b="1" dirty="0" err="1">
                <a:solidFill>
                  <a:srgbClr val="C00000"/>
                </a:solidFill>
              </a:rPr>
              <a:t>ecological</a:t>
            </a:r>
            <a:r>
              <a:rPr lang="it-IT" sz="1400" b="1" dirty="0">
                <a:solidFill>
                  <a:srgbClr val="C00000"/>
                </a:solidFill>
              </a:rPr>
              <a:t> </a:t>
            </a:r>
            <a:r>
              <a:rPr lang="it-IT" sz="1400" b="1" dirty="0" err="1">
                <a:solidFill>
                  <a:srgbClr val="C00000"/>
                </a:solidFill>
              </a:rPr>
              <a:t>continuity</a:t>
            </a:r>
            <a:endParaRPr lang="it-IT" sz="14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Moving</a:t>
            </a:r>
            <a:r>
              <a:rPr lang="it-IT" sz="1400" dirty="0"/>
              <a:t> from the </a:t>
            </a:r>
            <a:r>
              <a:rPr lang="it-IT" sz="1400" dirty="0" err="1"/>
              <a:t>protection</a:t>
            </a:r>
            <a:r>
              <a:rPr lang="it-IT" sz="1400" dirty="0"/>
              <a:t> and </a:t>
            </a:r>
            <a:r>
              <a:rPr lang="it-IT" sz="1400" dirty="0" err="1"/>
              <a:t>conservation</a:t>
            </a:r>
            <a:r>
              <a:rPr lang="it-IT" sz="1400" dirty="0"/>
              <a:t> of </a:t>
            </a:r>
            <a:r>
              <a:rPr lang="it-IT" sz="1400" dirty="0" err="1"/>
              <a:t>sites</a:t>
            </a:r>
            <a:r>
              <a:rPr lang="it-IT" sz="1400" dirty="0"/>
              <a:t> to the </a:t>
            </a:r>
            <a:r>
              <a:rPr lang="it-IT" sz="1400" dirty="0" err="1"/>
              <a:t>creation</a:t>
            </a:r>
            <a:r>
              <a:rPr lang="it-IT" sz="1400" dirty="0"/>
              <a:t> of the </a:t>
            </a:r>
            <a:r>
              <a:rPr lang="it-IT" sz="1400" dirty="0" err="1"/>
              <a:t>ecological</a:t>
            </a:r>
            <a:r>
              <a:rPr lang="it-IT" sz="1400" dirty="0"/>
              <a:t> network, to </a:t>
            </a:r>
            <a:r>
              <a:rPr lang="it-IT" sz="1400" dirty="0" err="1"/>
              <a:t>promote</a:t>
            </a:r>
            <a:r>
              <a:rPr lang="it-IT" sz="1400" dirty="0"/>
              <a:t> an </a:t>
            </a:r>
            <a:r>
              <a:rPr lang="it-IT" sz="1400" dirty="0" err="1"/>
              <a:t>interconnected</a:t>
            </a:r>
            <a:r>
              <a:rPr lang="it-IT" sz="1400" dirty="0"/>
              <a:t> system of </a:t>
            </a:r>
            <a:r>
              <a:rPr lang="it-IT" sz="1400" dirty="0" err="1"/>
              <a:t>habitats</a:t>
            </a:r>
            <a:r>
              <a:rPr lang="it-IT" sz="1400" dirty="0"/>
              <a:t>, </a:t>
            </a:r>
            <a:r>
              <a:rPr lang="it-IT" sz="1400" dirty="0" err="1"/>
              <a:t>based</a:t>
            </a:r>
            <a:r>
              <a:rPr lang="it-IT" sz="1400" dirty="0"/>
              <a:t> on the </a:t>
            </a:r>
            <a:r>
              <a:rPr lang="it-IT" sz="1400" dirty="0" err="1"/>
              <a:t>strengthening</a:t>
            </a:r>
            <a:r>
              <a:rPr lang="it-IT" sz="1400" dirty="0"/>
              <a:t> of connections and </a:t>
            </a:r>
            <a:r>
              <a:rPr lang="it-IT" sz="1400" dirty="0" err="1"/>
              <a:t>exchanges</a:t>
            </a:r>
            <a:r>
              <a:rPr lang="it-IT" sz="1400" dirty="0"/>
              <a:t> </a:t>
            </a:r>
            <a:r>
              <a:rPr lang="it-IT" sz="1400" dirty="0" err="1"/>
              <a:t>between</a:t>
            </a:r>
            <a:r>
              <a:rPr lang="it-IT" sz="1400" dirty="0"/>
              <a:t> </a:t>
            </a:r>
            <a:r>
              <a:rPr lang="it-IT" sz="1400" dirty="0" err="1"/>
              <a:t>areas</a:t>
            </a:r>
            <a:r>
              <a:rPr lang="it-IT" sz="1400" dirty="0"/>
              <a:t> and </a:t>
            </a:r>
            <a:r>
              <a:rPr lang="it-IT" sz="1400" dirty="0" err="1"/>
              <a:t>isolated</a:t>
            </a:r>
            <a:r>
              <a:rPr lang="it-IT" sz="1400" dirty="0"/>
              <a:t> </a:t>
            </a:r>
            <a:r>
              <a:rPr lang="it-IT" sz="1400" dirty="0" err="1"/>
              <a:t>natural</a:t>
            </a:r>
            <a:r>
              <a:rPr lang="it-IT" sz="1400" dirty="0"/>
              <a:t> </a:t>
            </a:r>
            <a:r>
              <a:rPr lang="it-IT" sz="1400" dirty="0" err="1"/>
              <a:t>elements</a:t>
            </a:r>
            <a:r>
              <a:rPr lang="it-IT" sz="1400" dirty="0"/>
              <a:t>, the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Creation</a:t>
            </a:r>
            <a:r>
              <a:rPr lang="it-IT" sz="1400" dirty="0"/>
              <a:t> of the </a:t>
            </a:r>
            <a:r>
              <a:rPr lang="it-IT" sz="1400" dirty="0" err="1"/>
              <a:t>relevant</a:t>
            </a:r>
            <a:r>
              <a:rPr lang="it-IT" sz="1400" dirty="0"/>
              <a:t> </a:t>
            </a:r>
            <a:r>
              <a:rPr lang="it-IT" sz="1400" dirty="0" err="1"/>
              <a:t>cartography</a:t>
            </a:r>
            <a:endParaRPr lang="it-IT" sz="1400" dirty="0"/>
          </a:p>
          <a:p>
            <a:pPr>
              <a:lnSpc>
                <a:spcPct val="114000"/>
              </a:lnSpc>
            </a:pPr>
            <a:endParaRPr lang="it-IT" sz="1400" dirty="0"/>
          </a:p>
          <a:p>
            <a:pPr>
              <a:lnSpc>
                <a:spcPct val="114000"/>
              </a:lnSpc>
            </a:pPr>
            <a:r>
              <a:rPr lang="it-IT" sz="1400" b="1" dirty="0" err="1">
                <a:solidFill>
                  <a:srgbClr val="C00000"/>
                </a:solidFill>
              </a:rPr>
              <a:t>Promote</a:t>
            </a:r>
            <a:r>
              <a:rPr lang="it-IT" sz="1400" b="1" dirty="0">
                <a:solidFill>
                  <a:srgbClr val="C00000"/>
                </a:solidFill>
              </a:rPr>
              <a:t> </a:t>
            </a:r>
            <a:r>
              <a:rPr lang="it-IT" sz="1400" b="1" dirty="0" err="1">
                <a:solidFill>
                  <a:srgbClr val="C00000"/>
                </a:solidFill>
              </a:rPr>
              <a:t>ecosystem</a:t>
            </a:r>
            <a:r>
              <a:rPr lang="it-IT" sz="1400" b="1" dirty="0">
                <a:solidFill>
                  <a:srgbClr val="C00000"/>
                </a:solidFill>
              </a:rPr>
              <a:t> services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Maintenance</a:t>
            </a:r>
            <a:r>
              <a:rPr lang="it-IT" sz="1400" dirty="0"/>
              <a:t> of </a:t>
            </a:r>
            <a:r>
              <a:rPr lang="it-IT" sz="1400" dirty="0" err="1"/>
              <a:t>traditional</a:t>
            </a:r>
            <a:r>
              <a:rPr lang="it-IT" sz="1400" dirty="0"/>
              <a:t>, </a:t>
            </a:r>
            <a:r>
              <a:rPr lang="it-IT" sz="1400" dirty="0" err="1"/>
              <a:t>extensive</a:t>
            </a:r>
            <a:r>
              <a:rPr lang="it-IT" sz="1400" dirty="0"/>
              <a:t> </a:t>
            </a:r>
            <a:r>
              <a:rPr lang="it-IT" sz="1400" dirty="0" err="1"/>
              <a:t>agricultural</a:t>
            </a:r>
            <a:r>
              <a:rPr lang="it-IT" sz="1400" dirty="0"/>
              <a:t> </a:t>
            </a:r>
            <a:r>
              <a:rPr lang="it-IT" sz="1400" dirty="0" err="1"/>
              <a:t>practices</a:t>
            </a:r>
            <a:r>
              <a:rPr lang="it-IT" sz="1400" dirty="0"/>
              <a:t>, </a:t>
            </a:r>
            <a:r>
              <a:rPr lang="it-IT" sz="1400" dirty="0" err="1"/>
              <a:t>linked</a:t>
            </a:r>
            <a:r>
              <a:rPr lang="it-IT" sz="1400" dirty="0"/>
              <a:t> to the </a:t>
            </a:r>
            <a:r>
              <a:rPr lang="it-IT" sz="1400" dirty="0" err="1"/>
              <a:t>typical</a:t>
            </a:r>
            <a:r>
              <a:rPr lang="it-IT" sz="1400" dirty="0"/>
              <a:t> productions of the area and </a:t>
            </a:r>
            <a:r>
              <a:rPr lang="it-IT" sz="1400" dirty="0" err="1"/>
              <a:t>maintenance</a:t>
            </a:r>
            <a:r>
              <a:rPr lang="it-IT" sz="1400" dirty="0"/>
              <a:t> of the mountain </a:t>
            </a:r>
            <a:r>
              <a:rPr lang="it-IT" sz="1400" dirty="0" err="1"/>
              <a:t>landscape</a:t>
            </a:r>
            <a:r>
              <a:rPr lang="it-IT" sz="1400" dirty="0"/>
              <a:t>.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Mounting</a:t>
            </a:r>
            <a:r>
              <a:rPr lang="it-IT" sz="1400" dirty="0"/>
              <a:t> aids for the </a:t>
            </a:r>
            <a:r>
              <a:rPr lang="it-IT" sz="1400" dirty="0" err="1"/>
              <a:t>correct</a:t>
            </a:r>
            <a:r>
              <a:rPr lang="it-IT" sz="1400" dirty="0"/>
              <a:t> </a:t>
            </a:r>
            <a:r>
              <a:rPr lang="it-IT" sz="1400" dirty="0" err="1"/>
              <a:t>maintenance</a:t>
            </a:r>
            <a:r>
              <a:rPr lang="it-IT" sz="1400" dirty="0"/>
              <a:t> of mountain pasture </a:t>
            </a:r>
            <a:r>
              <a:rPr lang="it-IT" sz="1400" dirty="0" err="1"/>
              <a:t>areas</a:t>
            </a:r>
            <a:r>
              <a:rPr lang="it-IT" sz="1400" dirty="0"/>
              <a:t>, in </a:t>
            </a:r>
            <a:r>
              <a:rPr lang="it-IT" sz="1400" dirty="0" err="1"/>
              <a:t>contrast</a:t>
            </a:r>
            <a:r>
              <a:rPr lang="it-IT" sz="1400" dirty="0"/>
              <a:t> to the trend, </a:t>
            </a:r>
            <a:r>
              <a:rPr lang="it-IT" sz="1400" dirty="0" err="1"/>
              <a:t>which</a:t>
            </a:r>
            <a:r>
              <a:rPr lang="it-IT" sz="1400" dirty="0"/>
              <a:t> </a:t>
            </a:r>
            <a:r>
              <a:rPr lang="it-IT" sz="1400" dirty="0" err="1"/>
              <a:t>has</a:t>
            </a:r>
            <a:r>
              <a:rPr lang="it-IT" sz="1400" dirty="0"/>
              <a:t> </a:t>
            </a:r>
            <a:r>
              <a:rPr lang="it-IT" sz="1400" dirty="0" err="1"/>
              <a:t>emerged</a:t>
            </a:r>
            <a:r>
              <a:rPr lang="it-IT" sz="1400" dirty="0"/>
              <a:t> in </a:t>
            </a:r>
            <a:r>
              <a:rPr lang="it-IT" sz="1400" dirty="0" err="1"/>
              <a:t>recent</a:t>
            </a:r>
            <a:r>
              <a:rPr lang="it-IT" sz="1400" dirty="0"/>
              <a:t> </a:t>
            </a:r>
            <a:r>
              <a:rPr lang="it-IT" sz="1400" dirty="0" err="1"/>
              <a:t>decades</a:t>
            </a:r>
            <a:r>
              <a:rPr lang="it-IT" sz="1400" dirty="0"/>
              <a:t>, </a:t>
            </a:r>
            <a:r>
              <a:rPr lang="it-IT" sz="1400" dirty="0" err="1"/>
              <a:t>towards</a:t>
            </a:r>
            <a:r>
              <a:rPr lang="it-IT" sz="1400" dirty="0"/>
              <a:t> the </a:t>
            </a:r>
            <a:r>
              <a:rPr lang="it-IT" sz="1400" dirty="0" err="1"/>
              <a:t>intensification</a:t>
            </a:r>
            <a:r>
              <a:rPr lang="it-IT" sz="1400" dirty="0"/>
              <a:t> of farming in the </a:t>
            </a:r>
            <a:r>
              <a:rPr lang="it-IT" sz="1400" dirty="0" err="1"/>
              <a:t>valley</a:t>
            </a:r>
            <a:r>
              <a:rPr lang="it-IT" sz="1400" dirty="0"/>
              <a:t> bottom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Funding for the </a:t>
            </a:r>
            <a:r>
              <a:rPr lang="it-IT" sz="1400" dirty="0" err="1"/>
              <a:t>transition</a:t>
            </a:r>
            <a:r>
              <a:rPr lang="it-IT" sz="1400" dirty="0"/>
              <a:t> to organic production </a:t>
            </a:r>
            <a:r>
              <a:rPr lang="it-IT" sz="1400" dirty="0" err="1"/>
              <a:t>methods</a:t>
            </a:r>
            <a:r>
              <a:rPr lang="it-IT" sz="1400" dirty="0"/>
              <a:t> and the adoption of </a:t>
            </a:r>
            <a:r>
              <a:rPr lang="it-IT" sz="1400" dirty="0" err="1"/>
              <a:t>environmental</a:t>
            </a:r>
            <a:r>
              <a:rPr lang="it-IT" sz="1400" dirty="0"/>
              <a:t> agro-</a:t>
            </a:r>
            <a:r>
              <a:rPr lang="it-IT" sz="1400" dirty="0" err="1"/>
              <a:t>climatic</a:t>
            </a:r>
            <a:r>
              <a:rPr lang="it-IT" sz="1400" dirty="0"/>
              <a:t> </a:t>
            </a:r>
            <a:r>
              <a:rPr lang="it-IT" sz="1400" dirty="0" err="1"/>
              <a:t>practices</a:t>
            </a:r>
            <a:r>
              <a:rPr lang="it-IT" sz="1400" dirty="0"/>
              <a:t>, </a:t>
            </a:r>
            <a:r>
              <a:rPr lang="it-IT" sz="1400" dirty="0" err="1"/>
              <a:t>aimed</a:t>
            </a:r>
            <a:r>
              <a:rPr lang="it-IT" sz="1400" dirty="0"/>
              <a:t> </a:t>
            </a:r>
            <a:r>
              <a:rPr lang="it-IT" sz="1400" dirty="0" err="1"/>
              <a:t>at</a:t>
            </a:r>
            <a:r>
              <a:rPr lang="it-IT" sz="1400" dirty="0"/>
              <a:t> </a:t>
            </a:r>
            <a:r>
              <a:rPr lang="it-IT" sz="1400" dirty="0" err="1"/>
              <a:t>reducing</a:t>
            </a:r>
            <a:r>
              <a:rPr lang="it-IT" sz="1400" dirty="0"/>
              <a:t> </a:t>
            </a:r>
            <a:r>
              <a:rPr lang="it-IT" sz="1400" dirty="0" err="1"/>
              <a:t>chemical</a:t>
            </a:r>
            <a:r>
              <a:rPr lang="it-IT" sz="1400" dirty="0"/>
              <a:t> inputs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Support in </a:t>
            </a:r>
            <a:r>
              <a:rPr lang="it-IT" sz="1400" dirty="0" err="1"/>
              <a:t>moving</a:t>
            </a:r>
            <a:r>
              <a:rPr lang="it-IT" sz="1400" dirty="0"/>
              <a:t> from a corporate </a:t>
            </a:r>
            <a:r>
              <a:rPr lang="it-IT" sz="1400" dirty="0" err="1"/>
              <a:t>dimension</a:t>
            </a:r>
            <a:r>
              <a:rPr lang="it-IT" sz="1400" dirty="0"/>
              <a:t> to a </a:t>
            </a:r>
            <a:r>
              <a:rPr lang="it-IT" sz="1400" dirty="0" err="1"/>
              <a:t>territorial</a:t>
            </a:r>
            <a:r>
              <a:rPr lang="it-IT" sz="1400" dirty="0"/>
              <a:t> </a:t>
            </a:r>
            <a:r>
              <a:rPr lang="it-IT" sz="1400" dirty="0" err="1"/>
              <a:t>dimension</a:t>
            </a:r>
            <a:r>
              <a:rPr lang="it-IT" sz="1400" dirty="0"/>
              <a:t> </a:t>
            </a:r>
            <a:r>
              <a:rPr lang="it-IT" sz="1400" dirty="0" err="1"/>
              <a:t>through</a:t>
            </a:r>
            <a:r>
              <a:rPr lang="it-IT" sz="1400" dirty="0"/>
              <a:t> a </a:t>
            </a:r>
            <a:r>
              <a:rPr lang="it-IT" sz="1400" dirty="0" err="1"/>
              <a:t>collective</a:t>
            </a:r>
            <a:r>
              <a:rPr lang="it-IT" sz="1400" dirty="0"/>
              <a:t> </a:t>
            </a:r>
            <a:r>
              <a:rPr lang="it-IT" sz="1400" dirty="0" err="1"/>
              <a:t>approach</a:t>
            </a:r>
            <a:r>
              <a:rPr lang="it-IT" sz="1400" dirty="0"/>
              <a:t>.</a:t>
            </a:r>
          </a:p>
          <a:p>
            <a:pPr>
              <a:lnSpc>
                <a:spcPct val="114000"/>
              </a:lnSpc>
            </a:pPr>
            <a:endParaRPr lang="it-IT" sz="1400" dirty="0"/>
          </a:p>
          <a:p>
            <a:pPr>
              <a:lnSpc>
                <a:spcPct val="114000"/>
              </a:lnSpc>
            </a:pPr>
            <a:r>
              <a:rPr lang="it-IT" sz="1400" b="1" dirty="0" err="1">
                <a:solidFill>
                  <a:srgbClr val="C00000"/>
                </a:solidFill>
              </a:rPr>
              <a:t>Maintain</a:t>
            </a:r>
            <a:r>
              <a:rPr lang="it-IT" sz="1400" b="1" dirty="0">
                <a:solidFill>
                  <a:srgbClr val="C00000"/>
                </a:solidFill>
              </a:rPr>
              <a:t> gene banks and conserve </a:t>
            </a:r>
            <a:r>
              <a:rPr lang="it-IT" sz="1400" b="1" dirty="0" err="1">
                <a:solidFill>
                  <a:srgbClr val="C00000"/>
                </a:solidFill>
              </a:rPr>
              <a:t>local</a:t>
            </a:r>
            <a:r>
              <a:rPr lang="it-IT" sz="1400" b="1" dirty="0">
                <a:solidFill>
                  <a:srgbClr val="C00000"/>
                </a:solidFill>
              </a:rPr>
              <a:t> </a:t>
            </a:r>
            <a:r>
              <a:rPr lang="it-IT" sz="1400" b="1" dirty="0" err="1">
                <a:solidFill>
                  <a:srgbClr val="C00000"/>
                </a:solidFill>
              </a:rPr>
              <a:t>varieties</a:t>
            </a:r>
            <a:endParaRPr lang="it-IT" sz="14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Ensure</a:t>
            </a:r>
            <a:r>
              <a:rPr lang="it-IT" sz="1400" dirty="0"/>
              <a:t> </a:t>
            </a:r>
            <a:r>
              <a:rPr lang="it-IT" sz="1400" dirty="0" err="1"/>
              <a:t>cryopreservation</a:t>
            </a:r>
            <a:r>
              <a:rPr lang="it-IT" sz="1400" dirty="0"/>
              <a:t> of </a:t>
            </a:r>
            <a:r>
              <a:rPr lang="it-IT" sz="1400" dirty="0" err="1"/>
              <a:t>hereditary</a:t>
            </a:r>
            <a:r>
              <a:rPr lang="it-IT" sz="1400" dirty="0"/>
              <a:t> </a:t>
            </a:r>
            <a:r>
              <a:rPr lang="it-IT" sz="1400" dirty="0" err="1"/>
              <a:t>genetic</a:t>
            </a:r>
            <a:r>
              <a:rPr lang="it-IT" sz="1400" dirty="0"/>
              <a:t> </a:t>
            </a:r>
            <a:r>
              <a:rPr lang="it-IT" sz="1400" dirty="0" err="1"/>
              <a:t>material</a:t>
            </a:r>
            <a:r>
              <a:rPr lang="it-IT" sz="1400" dirty="0"/>
              <a:t> - i.e. </a:t>
            </a:r>
            <a:r>
              <a:rPr lang="it-IT" sz="1400" dirty="0" err="1"/>
              <a:t>germplasm</a:t>
            </a:r>
            <a:r>
              <a:rPr lang="it-IT" sz="1400" dirty="0"/>
              <a:t>, in the </a:t>
            </a:r>
            <a:r>
              <a:rPr lang="it-IT" sz="1400" dirty="0" err="1"/>
              <a:t>form</a:t>
            </a:r>
            <a:r>
              <a:rPr lang="it-IT" sz="1400" dirty="0"/>
              <a:t> of </a:t>
            </a:r>
            <a:r>
              <a:rPr lang="it-IT" sz="1400" dirty="0" err="1"/>
              <a:t>seeds</a:t>
            </a:r>
            <a:r>
              <a:rPr lang="it-IT" sz="1400" dirty="0"/>
              <a:t>, </a:t>
            </a:r>
            <a:r>
              <a:rPr lang="it-IT" sz="1400" dirty="0" err="1"/>
              <a:t>spores</a:t>
            </a:r>
            <a:r>
              <a:rPr lang="it-IT" sz="1400" dirty="0"/>
              <a:t>, </a:t>
            </a:r>
            <a:r>
              <a:rPr lang="it-IT" sz="1400" dirty="0" err="1"/>
              <a:t>pollen</a:t>
            </a:r>
            <a:r>
              <a:rPr lang="it-IT" sz="1400" dirty="0"/>
              <a:t> or </a:t>
            </a:r>
            <a:r>
              <a:rPr lang="it-IT" sz="1400" dirty="0" err="1"/>
              <a:t>meristematic</a:t>
            </a:r>
            <a:r>
              <a:rPr lang="it-IT" sz="1400" dirty="0"/>
              <a:t> </a:t>
            </a:r>
            <a:r>
              <a:rPr lang="it-IT" sz="1400" dirty="0" err="1"/>
              <a:t>tissues</a:t>
            </a:r>
            <a:r>
              <a:rPr lang="it-IT" sz="1400" dirty="0"/>
              <a:t>, </a:t>
            </a:r>
            <a:r>
              <a:rPr lang="it-IT" sz="1400" dirty="0" err="1"/>
              <a:t>through</a:t>
            </a:r>
            <a:r>
              <a:rPr lang="it-IT" sz="1400" dirty="0"/>
              <a:t> the </a:t>
            </a:r>
            <a:r>
              <a:rPr lang="it-IT" sz="1400" dirty="0" err="1"/>
              <a:t>existing</a:t>
            </a:r>
            <a:r>
              <a:rPr lang="it-IT" sz="1400" dirty="0"/>
              <a:t> Plant </a:t>
            </a:r>
            <a:r>
              <a:rPr lang="it-IT" sz="1400" dirty="0" err="1"/>
              <a:t>Germplasm</a:t>
            </a:r>
            <a:r>
              <a:rPr lang="it-IT" sz="1400" dirty="0"/>
              <a:t> Bank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In-</a:t>
            </a:r>
            <a:r>
              <a:rPr lang="it-IT" sz="1400" dirty="0" err="1"/>
              <a:t>depth</a:t>
            </a:r>
            <a:r>
              <a:rPr lang="it-IT" sz="1400" dirty="0"/>
              <a:t> knowledge of the </a:t>
            </a:r>
            <a:r>
              <a:rPr lang="it-IT" sz="1400" dirty="0" err="1"/>
              <a:t>biology</a:t>
            </a:r>
            <a:r>
              <a:rPr lang="it-IT" sz="1400" dirty="0"/>
              <a:t> and </a:t>
            </a:r>
            <a:r>
              <a:rPr lang="it-IT" sz="1400" dirty="0" err="1"/>
              <a:t>ecology</a:t>
            </a:r>
            <a:r>
              <a:rPr lang="it-IT" sz="1400" dirty="0"/>
              <a:t> of </a:t>
            </a:r>
            <a:r>
              <a:rPr lang="it-IT" sz="1400" dirty="0" err="1"/>
              <a:t>conserved</a:t>
            </a:r>
            <a:r>
              <a:rPr lang="it-IT" sz="1400" dirty="0"/>
              <a:t> </a:t>
            </a:r>
            <a:r>
              <a:rPr lang="it-IT" sz="1400" dirty="0" err="1"/>
              <a:t>species</a:t>
            </a:r>
            <a:endParaRPr lang="it-IT" sz="1400" dirty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Promotion of </a:t>
            </a:r>
            <a:r>
              <a:rPr lang="it-IT" sz="1400" dirty="0" err="1"/>
              <a:t>programs</a:t>
            </a:r>
            <a:r>
              <a:rPr lang="it-IT" sz="1400" dirty="0"/>
              <a:t> to </a:t>
            </a:r>
            <a:r>
              <a:rPr lang="it-IT" sz="1400" dirty="0" err="1"/>
              <a:t>strengthen</a:t>
            </a:r>
            <a:r>
              <a:rPr lang="it-IT" sz="1400" dirty="0"/>
              <a:t> </a:t>
            </a:r>
            <a:r>
              <a:rPr lang="it-IT" sz="1400" dirty="0" err="1"/>
              <a:t>local</a:t>
            </a:r>
            <a:r>
              <a:rPr lang="it-IT" sz="1400" dirty="0"/>
              <a:t> </a:t>
            </a:r>
            <a:r>
              <a:rPr lang="it-IT" sz="1400" dirty="0" err="1"/>
              <a:t>populations</a:t>
            </a:r>
            <a:r>
              <a:rPr lang="it-IT" sz="1400" dirty="0"/>
              <a:t> and projects for the </a:t>
            </a:r>
            <a:r>
              <a:rPr lang="it-IT" sz="1400" dirty="0" err="1"/>
              <a:t>reintroduction</a:t>
            </a:r>
            <a:r>
              <a:rPr lang="it-IT" sz="1400" dirty="0"/>
              <a:t> of </a:t>
            </a:r>
            <a:r>
              <a:rPr lang="it-IT" sz="1400" dirty="0" err="1"/>
              <a:t>extinct</a:t>
            </a:r>
            <a:r>
              <a:rPr lang="it-IT" sz="1400" dirty="0"/>
              <a:t> </a:t>
            </a:r>
            <a:r>
              <a:rPr lang="it-IT" sz="1400" dirty="0" err="1"/>
              <a:t>species</a:t>
            </a:r>
            <a:r>
              <a:rPr lang="it-IT" sz="1400" dirty="0"/>
              <a:t> </a:t>
            </a:r>
            <a:r>
              <a:rPr lang="it-IT" sz="1400" dirty="0" err="1"/>
              <a:t>into</a:t>
            </a:r>
            <a:r>
              <a:rPr lang="it-IT" sz="1400" dirty="0"/>
              <a:t> nature;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Raising</a:t>
            </a:r>
            <a:r>
              <a:rPr lang="it-IT" sz="1400" dirty="0"/>
              <a:t> </a:t>
            </a:r>
            <a:r>
              <a:rPr lang="it-IT" sz="1400" dirty="0" err="1"/>
              <a:t>awareness</a:t>
            </a:r>
            <a:r>
              <a:rPr lang="it-IT" sz="1400" dirty="0"/>
              <a:t> of society, and in </a:t>
            </a:r>
            <a:r>
              <a:rPr lang="it-IT" sz="1400" dirty="0" err="1"/>
              <a:t>particular</a:t>
            </a:r>
            <a:r>
              <a:rPr lang="it-IT" sz="1400" dirty="0"/>
              <a:t> schools, on the </a:t>
            </a:r>
            <a:r>
              <a:rPr lang="it-IT" sz="1400" dirty="0" err="1"/>
              <a:t>issues</a:t>
            </a:r>
            <a:r>
              <a:rPr lang="it-IT" sz="1400" dirty="0"/>
              <a:t> of </a:t>
            </a:r>
            <a:r>
              <a:rPr lang="it-IT" sz="1400" dirty="0" err="1"/>
              <a:t>plant</a:t>
            </a:r>
            <a:r>
              <a:rPr lang="it-IT" sz="1400" dirty="0"/>
              <a:t> </a:t>
            </a:r>
            <a:r>
              <a:rPr lang="it-IT" sz="1400" dirty="0" err="1"/>
              <a:t>biodiversity</a:t>
            </a:r>
            <a:r>
              <a:rPr lang="it-IT" sz="1400" dirty="0"/>
              <a:t> and </a:t>
            </a:r>
            <a:r>
              <a:rPr lang="it-IT" sz="1400" dirty="0" err="1"/>
              <a:t>its</a:t>
            </a:r>
            <a:r>
              <a:rPr lang="it-IT" sz="1400" dirty="0"/>
              <a:t> </a:t>
            </a:r>
            <a:r>
              <a:rPr lang="it-IT" sz="1400" dirty="0" err="1"/>
              <a:t>conservation</a:t>
            </a:r>
            <a:r>
              <a:rPr lang="it-IT" sz="1400" dirty="0"/>
              <a:t>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F32D511-6908-E737-4189-BD4D7BEF4977}"/>
              </a:ext>
            </a:extLst>
          </p:cNvPr>
          <p:cNvSpPr txBox="1"/>
          <p:nvPr/>
        </p:nvSpPr>
        <p:spPr>
          <a:xfrm>
            <a:off x="3705726" y="81751"/>
            <a:ext cx="4089735" cy="4616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perspectiveRelaxedModerately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2400" b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it-IT" dirty="0"/>
              <a:t>3.  </a:t>
            </a:r>
            <a:r>
              <a:rPr lang="it-IT" dirty="0" err="1"/>
              <a:t>Biodiversity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3810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67061400-6AC3-3121-2C53-322E33B2BF74}"/>
              </a:ext>
            </a:extLst>
          </p:cNvPr>
          <p:cNvSpPr txBox="1"/>
          <p:nvPr/>
        </p:nvSpPr>
        <p:spPr>
          <a:xfrm>
            <a:off x="1443790" y="1467086"/>
            <a:ext cx="8337884" cy="39368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t-IT" sz="1400" b="1" dirty="0" err="1">
                <a:solidFill>
                  <a:srgbClr val="C00000"/>
                </a:solidFill>
              </a:rPr>
              <a:t>Protect</a:t>
            </a:r>
            <a:r>
              <a:rPr lang="it-IT" sz="1400" b="1" dirty="0">
                <a:solidFill>
                  <a:srgbClr val="C00000"/>
                </a:solidFill>
              </a:rPr>
              <a:t> the </a:t>
            </a:r>
            <a:r>
              <a:rPr lang="it-IT" sz="1400" b="1" dirty="0" err="1">
                <a:solidFill>
                  <a:srgbClr val="C00000"/>
                </a:solidFill>
              </a:rPr>
              <a:t>landscape</a:t>
            </a:r>
            <a:endParaRPr lang="it-IT" sz="14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Promote</a:t>
            </a:r>
            <a:r>
              <a:rPr lang="it-IT" sz="1400" dirty="0"/>
              <a:t> </a:t>
            </a:r>
            <a:r>
              <a:rPr lang="it-IT" sz="1400" dirty="0" err="1"/>
              <a:t>traditional</a:t>
            </a:r>
            <a:r>
              <a:rPr lang="it-IT" sz="1400" dirty="0"/>
              <a:t> </a:t>
            </a:r>
            <a:r>
              <a:rPr lang="it-IT" sz="1400" dirty="0" err="1"/>
              <a:t>agricultural</a:t>
            </a:r>
            <a:r>
              <a:rPr lang="it-IT" sz="1400" dirty="0"/>
              <a:t> </a:t>
            </a:r>
            <a:r>
              <a:rPr lang="it-IT" sz="1400" dirty="0" err="1"/>
              <a:t>practices</a:t>
            </a:r>
            <a:r>
              <a:rPr lang="it-IT" sz="1400" dirty="0"/>
              <a:t>, </a:t>
            </a:r>
            <a:r>
              <a:rPr lang="it-IT" sz="1400" dirty="0" err="1"/>
              <a:t>consistently</a:t>
            </a:r>
            <a:r>
              <a:rPr lang="it-IT" sz="1400" dirty="0"/>
              <a:t> with the promotion of </a:t>
            </a:r>
            <a:r>
              <a:rPr lang="it-IT" sz="1400" dirty="0" err="1"/>
              <a:t>landscape</a:t>
            </a:r>
            <a:r>
              <a:rPr lang="it-IT" sz="1400" dirty="0"/>
              <a:t> </a:t>
            </a:r>
            <a:r>
              <a:rPr lang="it-IT" sz="1400" dirty="0" err="1"/>
              <a:t>ecosystem</a:t>
            </a:r>
            <a:r>
              <a:rPr lang="it-IT" sz="1400" dirty="0"/>
              <a:t> services, </a:t>
            </a:r>
            <a:r>
              <a:rPr lang="it-IT" sz="1400" dirty="0" err="1"/>
              <a:t>enhancing</a:t>
            </a:r>
            <a:r>
              <a:rPr lang="it-IT" sz="1400" dirty="0"/>
              <a:t> the action of farmers </a:t>
            </a:r>
            <a:r>
              <a:rPr lang="it-IT" sz="1400" dirty="0" err="1"/>
              <a:t>as</a:t>
            </a:r>
            <a:r>
              <a:rPr lang="it-IT" sz="1400" dirty="0"/>
              <a:t> </a:t>
            </a:r>
            <a:r>
              <a:rPr lang="it-IT" sz="1400" dirty="0" err="1"/>
              <a:t>custodians</a:t>
            </a:r>
            <a:r>
              <a:rPr lang="it-IT" sz="1400" dirty="0"/>
              <a:t> of the </a:t>
            </a:r>
            <a:r>
              <a:rPr lang="it-IT" sz="1400" dirty="0" err="1"/>
              <a:t>landscape</a:t>
            </a:r>
            <a:r>
              <a:rPr lang="it-IT" sz="1400" dirty="0"/>
              <a:t>,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Enhance</a:t>
            </a:r>
            <a:r>
              <a:rPr lang="it-IT" sz="1400" dirty="0"/>
              <a:t> the </a:t>
            </a:r>
            <a:r>
              <a:rPr lang="it-IT" sz="1400" dirty="0" err="1"/>
              <a:t>interrelationships</a:t>
            </a:r>
            <a:r>
              <a:rPr lang="it-IT" sz="1400" dirty="0"/>
              <a:t> </a:t>
            </a:r>
            <a:r>
              <a:rPr lang="it-IT" sz="1400" dirty="0" err="1"/>
              <a:t>between</a:t>
            </a:r>
            <a:r>
              <a:rPr lang="it-IT" sz="1400" dirty="0"/>
              <a:t> the </a:t>
            </a:r>
            <a:r>
              <a:rPr lang="it-IT" sz="1400" dirty="0" err="1"/>
              <a:t>environment</a:t>
            </a:r>
            <a:r>
              <a:rPr lang="it-IT" sz="1400" dirty="0"/>
              <a:t>, </a:t>
            </a:r>
            <a:r>
              <a:rPr lang="it-IT" sz="1400" dirty="0" err="1"/>
              <a:t>agriculture</a:t>
            </a:r>
            <a:r>
              <a:rPr lang="it-IT" sz="1400" dirty="0"/>
              <a:t> and </a:t>
            </a:r>
            <a:r>
              <a:rPr lang="it-IT" sz="1400" dirty="0" err="1"/>
              <a:t>infrastructure</a:t>
            </a:r>
            <a:endParaRPr lang="it-IT" sz="1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Enhancement, </a:t>
            </a:r>
            <a:r>
              <a:rPr lang="it-IT" sz="1400" dirty="0" err="1"/>
              <a:t>including</a:t>
            </a:r>
            <a:r>
              <a:rPr lang="it-IT" sz="1400" dirty="0"/>
              <a:t> </a:t>
            </a:r>
            <a:r>
              <a:rPr lang="it-IT" sz="1400" dirty="0" err="1"/>
              <a:t>economic</a:t>
            </a:r>
            <a:r>
              <a:rPr lang="it-IT" sz="1400" dirty="0"/>
              <a:t>, of the </a:t>
            </a:r>
            <a:r>
              <a:rPr lang="it-IT" sz="1400" dirty="0" err="1"/>
              <a:t>regional</a:t>
            </a:r>
            <a:r>
              <a:rPr lang="it-IT" sz="1400" dirty="0"/>
              <a:t> </a:t>
            </a:r>
            <a:r>
              <a:rPr lang="it-IT" sz="1400" dirty="0" err="1"/>
              <a:t>territorial</a:t>
            </a:r>
            <a:r>
              <a:rPr lang="it-IT" sz="1400" dirty="0"/>
              <a:t> capital, </a:t>
            </a:r>
            <a:r>
              <a:rPr lang="it-IT" sz="1400" dirty="0" err="1"/>
              <a:t>through</a:t>
            </a:r>
            <a:r>
              <a:rPr lang="it-IT" sz="1400" dirty="0"/>
              <a:t> </a:t>
            </a:r>
            <a:r>
              <a:rPr lang="it-IT" sz="1400" dirty="0" err="1"/>
              <a:t>growing</a:t>
            </a:r>
            <a:r>
              <a:rPr lang="it-IT" sz="1400" dirty="0"/>
              <a:t> </a:t>
            </a:r>
            <a:r>
              <a:rPr lang="it-IT" sz="1400" dirty="0" err="1"/>
              <a:t>forms</a:t>
            </a:r>
            <a:r>
              <a:rPr lang="it-IT" sz="1400" dirty="0"/>
              <a:t> of </a:t>
            </a:r>
            <a:r>
              <a:rPr lang="it-IT" sz="1400" dirty="0" err="1"/>
              <a:t>sustainable</a:t>
            </a:r>
            <a:r>
              <a:rPr lang="it-IT" sz="1400" dirty="0"/>
              <a:t> </a:t>
            </a:r>
            <a:r>
              <a:rPr lang="it-IT" sz="1400" dirty="0" err="1"/>
              <a:t>tourism</a:t>
            </a:r>
            <a:endParaRPr lang="it-IT" sz="1400" dirty="0"/>
          </a:p>
          <a:p>
            <a:pPr>
              <a:lnSpc>
                <a:spcPct val="150000"/>
              </a:lnSpc>
            </a:pPr>
            <a:endParaRPr lang="it-IT" sz="1400" dirty="0"/>
          </a:p>
          <a:p>
            <a:pPr>
              <a:lnSpc>
                <a:spcPct val="150000"/>
              </a:lnSpc>
            </a:pPr>
            <a:r>
              <a:rPr lang="it-IT" sz="1400" b="1" dirty="0" err="1">
                <a:solidFill>
                  <a:srgbClr val="C00000"/>
                </a:solidFill>
              </a:rPr>
              <a:t>Contain</a:t>
            </a:r>
            <a:r>
              <a:rPr lang="it-IT" sz="1400" b="1" dirty="0">
                <a:solidFill>
                  <a:srgbClr val="C00000"/>
                </a:solidFill>
              </a:rPr>
              <a:t> </a:t>
            </a:r>
            <a:r>
              <a:rPr lang="it-IT" sz="1400" b="1" dirty="0" err="1">
                <a:solidFill>
                  <a:srgbClr val="C00000"/>
                </a:solidFill>
              </a:rPr>
              <a:t>land</a:t>
            </a:r>
            <a:r>
              <a:rPr lang="it-IT" sz="1400" b="1" dirty="0">
                <a:solidFill>
                  <a:srgbClr val="C00000"/>
                </a:solidFill>
              </a:rPr>
              <a:t> </a:t>
            </a:r>
            <a:r>
              <a:rPr lang="it-IT" sz="1400" b="1" dirty="0" err="1">
                <a:solidFill>
                  <a:srgbClr val="C00000"/>
                </a:solidFill>
              </a:rPr>
              <a:t>consumption</a:t>
            </a:r>
            <a:endParaRPr lang="it-IT" sz="14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Create a new vision of the </a:t>
            </a:r>
            <a:r>
              <a:rPr lang="it-IT" sz="1400" dirty="0" err="1"/>
              <a:t>soil</a:t>
            </a:r>
            <a:r>
              <a:rPr lang="it-IT" sz="1400" dirty="0"/>
              <a:t> </a:t>
            </a:r>
            <a:r>
              <a:rPr lang="it-IT" sz="1400" dirty="0" err="1"/>
              <a:t>as</a:t>
            </a:r>
            <a:r>
              <a:rPr lang="it-IT" sz="1400" dirty="0"/>
              <a:t> a common good and non-</a:t>
            </a:r>
            <a:r>
              <a:rPr lang="it-IT" sz="1400" dirty="0" err="1"/>
              <a:t>renewable</a:t>
            </a:r>
            <a:r>
              <a:rPr lang="it-IT" sz="1400" dirty="0"/>
              <a:t> </a:t>
            </a:r>
            <a:r>
              <a:rPr lang="it-IT" sz="1400" dirty="0" err="1"/>
              <a:t>resource</a:t>
            </a:r>
            <a:r>
              <a:rPr lang="it-IT" sz="1400" dirty="0"/>
              <a:t>, </a:t>
            </a:r>
            <a:r>
              <a:rPr lang="it-IT" sz="1400" dirty="0" err="1"/>
              <a:t>through</a:t>
            </a:r>
            <a:r>
              <a:rPr lang="it-IT" sz="1400" dirty="0"/>
              <a:t> actions to </a:t>
            </a:r>
            <a:r>
              <a:rPr lang="it-IT" sz="1400" dirty="0" err="1"/>
              <a:t>strengthen</a:t>
            </a:r>
            <a:r>
              <a:rPr lang="it-IT" sz="1400" dirty="0"/>
              <a:t> </a:t>
            </a:r>
            <a:r>
              <a:rPr lang="it-IT" sz="1400" dirty="0" err="1"/>
              <a:t>soil</a:t>
            </a:r>
            <a:r>
              <a:rPr lang="it-IT" sz="1400" dirty="0"/>
              <a:t> </a:t>
            </a:r>
            <a:r>
              <a:rPr lang="it-IT" sz="1400" dirty="0" err="1"/>
              <a:t>protection</a:t>
            </a:r>
            <a:r>
              <a:rPr lang="it-IT" sz="1400" dirty="0"/>
              <a:t>, </a:t>
            </a:r>
            <a:r>
              <a:rPr lang="it-IT" sz="1400" dirty="0" err="1"/>
              <a:t>contain</a:t>
            </a:r>
            <a:r>
              <a:rPr lang="it-IT" sz="1400" dirty="0"/>
              <a:t> building </a:t>
            </a:r>
            <a:r>
              <a:rPr lang="it-IT" sz="1400" dirty="0" err="1"/>
              <a:t>expansion</a:t>
            </a:r>
            <a:r>
              <a:rPr lang="it-IT" sz="1400" dirty="0"/>
              <a:t>, and </a:t>
            </a:r>
            <a:r>
              <a:rPr lang="it-IT" sz="1400" dirty="0" err="1"/>
              <a:t>regenerate</a:t>
            </a:r>
            <a:r>
              <a:rPr lang="it-IT" sz="1400" dirty="0"/>
              <a:t> </a:t>
            </a:r>
            <a:r>
              <a:rPr lang="it-IT" sz="1400" dirty="0" err="1"/>
              <a:t>urbanized</a:t>
            </a:r>
            <a:r>
              <a:rPr lang="it-IT" sz="1400" dirty="0"/>
              <a:t> </a:t>
            </a:r>
            <a:r>
              <a:rPr lang="it-IT" sz="1400" dirty="0" err="1"/>
              <a:t>territories</a:t>
            </a:r>
            <a:endParaRPr lang="it-IT" sz="1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Improvement</a:t>
            </a:r>
            <a:r>
              <a:rPr lang="it-IT" sz="1400" dirty="0"/>
              <a:t> of </a:t>
            </a:r>
            <a:r>
              <a:rPr lang="it-IT" sz="1400" dirty="0" err="1"/>
              <a:t>regulatory</a:t>
            </a:r>
            <a:r>
              <a:rPr lang="it-IT" sz="1400" dirty="0"/>
              <a:t> and planning tools </a:t>
            </a:r>
            <a:r>
              <a:rPr lang="it-IT" sz="1400" dirty="0" err="1"/>
              <a:t>at</a:t>
            </a:r>
            <a:r>
              <a:rPr lang="it-IT" sz="1400" dirty="0"/>
              <a:t> </a:t>
            </a:r>
            <a:r>
              <a:rPr lang="it-IT" sz="1400" dirty="0" err="1"/>
              <a:t>all</a:t>
            </a:r>
            <a:r>
              <a:rPr lang="it-IT" sz="1400" dirty="0"/>
              <a:t> </a:t>
            </a:r>
            <a:r>
              <a:rPr lang="it-IT" sz="1400" dirty="0" err="1"/>
              <a:t>levels</a:t>
            </a:r>
            <a:r>
              <a:rPr lang="it-IT" sz="1400" dirty="0"/>
              <a:t>, in a </a:t>
            </a:r>
            <a:r>
              <a:rPr lang="it-IT" sz="1400" dirty="0" err="1"/>
              <a:t>synergistic</a:t>
            </a:r>
            <a:r>
              <a:rPr lang="it-IT" sz="1400" dirty="0"/>
              <a:t> </a:t>
            </a:r>
            <a:r>
              <a:rPr lang="it-IT" sz="1400" dirty="0" err="1"/>
              <a:t>manner</a:t>
            </a:r>
            <a:r>
              <a:rPr lang="it-IT" sz="1400" dirty="0"/>
              <a:t> with the actions of the guidelines </a:t>
            </a:r>
            <a:r>
              <a:rPr lang="it-IT" sz="1400" dirty="0" err="1"/>
              <a:t>identified</a:t>
            </a:r>
            <a:r>
              <a:rPr lang="it-IT" sz="1400" dirty="0"/>
              <a:t> in the </a:t>
            </a:r>
            <a:r>
              <a:rPr lang="it-IT" sz="1400" dirty="0" err="1"/>
              <a:t>previous</a:t>
            </a:r>
            <a:r>
              <a:rPr lang="it-IT" sz="1400" dirty="0"/>
              <a:t> </a:t>
            </a:r>
            <a:r>
              <a:rPr lang="it-IT" sz="1400" dirty="0" err="1"/>
              <a:t>areas</a:t>
            </a:r>
            <a:r>
              <a:rPr lang="it-IT" sz="1400" dirty="0"/>
              <a:t> (</a:t>
            </a:r>
            <a:r>
              <a:rPr lang="it-IT" sz="1400" dirty="0" err="1"/>
              <a:t>Climate</a:t>
            </a:r>
            <a:r>
              <a:rPr lang="it-IT" sz="1400" dirty="0"/>
              <a:t> </a:t>
            </a:r>
            <a:r>
              <a:rPr lang="it-IT" sz="1400" dirty="0" err="1"/>
              <a:t>change</a:t>
            </a:r>
            <a:r>
              <a:rPr lang="it-IT" sz="1400" dirty="0"/>
              <a:t>, water and air and </a:t>
            </a:r>
            <a:r>
              <a:rPr lang="it-IT" sz="1400" dirty="0" err="1"/>
              <a:t>Biodiversity</a:t>
            </a:r>
            <a:r>
              <a:rPr lang="it-IT" sz="1400" dirty="0"/>
              <a:t>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C3C0782-A54D-462C-22C8-A9385ED7CF64}"/>
              </a:ext>
            </a:extLst>
          </p:cNvPr>
          <p:cNvSpPr txBox="1"/>
          <p:nvPr/>
        </p:nvSpPr>
        <p:spPr>
          <a:xfrm>
            <a:off x="2218824" y="218256"/>
            <a:ext cx="7754352" cy="9127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perspectiveRelaxedModerately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2400" b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it-IT" dirty="0"/>
              <a:t>4.  </a:t>
            </a:r>
            <a:r>
              <a:rPr lang="it-IT" dirty="0" err="1"/>
              <a:t>Landscape</a:t>
            </a:r>
            <a:r>
              <a:rPr lang="it-IT" dirty="0"/>
              <a:t> and </a:t>
            </a:r>
            <a:r>
              <a:rPr lang="it-IT" dirty="0" err="1"/>
              <a:t>territory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87540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E8EBFDBA-A0B8-8AB8-E737-28CE4C73B9F3}"/>
              </a:ext>
            </a:extLst>
          </p:cNvPr>
          <p:cNvSpPr txBox="1"/>
          <p:nvPr/>
        </p:nvSpPr>
        <p:spPr>
          <a:xfrm>
            <a:off x="3558337" y="96253"/>
            <a:ext cx="4599073" cy="5925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perspectiveRelaxedModerately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2400" b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it-IT" dirty="0"/>
              <a:t>5.  Waste and </a:t>
            </a:r>
            <a:r>
              <a:rPr lang="it-IT" dirty="0" err="1"/>
              <a:t>circular</a:t>
            </a:r>
            <a:r>
              <a:rPr lang="it-IT" dirty="0"/>
              <a:t> economy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ACCC632B-8F94-B3DC-4404-0B434C2BA32B}"/>
              </a:ext>
            </a:extLst>
          </p:cNvPr>
          <p:cNvSpPr txBox="1"/>
          <p:nvPr/>
        </p:nvSpPr>
        <p:spPr>
          <a:xfrm>
            <a:off x="1034713" y="784354"/>
            <a:ext cx="9444791" cy="54810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it-IT" sz="1400" b="1" dirty="0" err="1">
                <a:solidFill>
                  <a:srgbClr val="C00000"/>
                </a:solidFill>
              </a:rPr>
              <a:t>Promote</a:t>
            </a:r>
            <a:r>
              <a:rPr lang="it-IT" sz="1400" b="1" dirty="0">
                <a:solidFill>
                  <a:srgbClr val="C00000"/>
                </a:solidFill>
              </a:rPr>
              <a:t> the </a:t>
            </a:r>
            <a:r>
              <a:rPr lang="it-IT" sz="1400" b="1" dirty="0" err="1">
                <a:solidFill>
                  <a:srgbClr val="C00000"/>
                </a:solidFill>
              </a:rPr>
              <a:t>circular</a:t>
            </a:r>
            <a:r>
              <a:rPr lang="it-IT" sz="1400" b="1" dirty="0">
                <a:solidFill>
                  <a:srgbClr val="C00000"/>
                </a:solidFill>
              </a:rPr>
              <a:t> economy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Strategy for the </a:t>
            </a:r>
            <a:r>
              <a:rPr lang="it-IT" sz="1400" dirty="0" err="1"/>
              <a:t>reuse</a:t>
            </a:r>
            <a:r>
              <a:rPr lang="it-IT" sz="1400" dirty="0"/>
              <a:t>, </a:t>
            </a:r>
            <a:r>
              <a:rPr lang="it-IT" sz="1400" dirty="0" err="1"/>
              <a:t>repair</a:t>
            </a:r>
            <a:r>
              <a:rPr lang="it-IT" sz="1400" dirty="0"/>
              <a:t>, </a:t>
            </a:r>
            <a:r>
              <a:rPr lang="it-IT" sz="1400" dirty="0" err="1"/>
              <a:t>reconditioning</a:t>
            </a:r>
            <a:r>
              <a:rPr lang="it-IT" sz="1400" dirty="0"/>
              <a:t> and </a:t>
            </a:r>
            <a:r>
              <a:rPr lang="it-IT" sz="1400" dirty="0" err="1"/>
              <a:t>recycling</a:t>
            </a:r>
            <a:r>
              <a:rPr lang="it-IT" sz="1400" dirty="0"/>
              <a:t> of </a:t>
            </a:r>
            <a:r>
              <a:rPr lang="it-IT" sz="1400" dirty="0" err="1"/>
              <a:t>existing</a:t>
            </a:r>
            <a:r>
              <a:rPr lang="it-IT" sz="1400" dirty="0"/>
              <a:t> </a:t>
            </a:r>
            <a:r>
              <a:rPr lang="it-IT" sz="1400" dirty="0" err="1"/>
              <a:t>materials</a:t>
            </a:r>
            <a:r>
              <a:rPr lang="it-IT" sz="1400" dirty="0"/>
              <a:t> and products, in order to </a:t>
            </a:r>
            <a:r>
              <a:rPr lang="it-IT" sz="1400" dirty="0" err="1"/>
              <a:t>extend</a:t>
            </a:r>
            <a:r>
              <a:rPr lang="it-IT" sz="1400" dirty="0"/>
              <a:t> </a:t>
            </a:r>
            <a:r>
              <a:rPr lang="it-IT" sz="1400" dirty="0" err="1"/>
              <a:t>their</a:t>
            </a:r>
            <a:r>
              <a:rPr lang="it-IT" sz="1400" dirty="0"/>
              <a:t> life </a:t>
            </a:r>
            <a:r>
              <a:rPr lang="it-IT" sz="1400" dirty="0" err="1"/>
              <a:t>cycle</a:t>
            </a:r>
            <a:r>
              <a:rPr lang="it-IT" sz="1400" dirty="0"/>
              <a:t> for </a:t>
            </a:r>
            <a:r>
              <a:rPr lang="it-IT" sz="1400" dirty="0" err="1"/>
              <a:t>as</a:t>
            </a:r>
            <a:r>
              <a:rPr lang="it-IT" sz="1400" dirty="0"/>
              <a:t> long </a:t>
            </a:r>
            <a:r>
              <a:rPr lang="it-IT" sz="1400" dirty="0" err="1"/>
              <a:t>as</a:t>
            </a:r>
            <a:r>
              <a:rPr lang="it-IT" sz="1400" dirty="0"/>
              <a:t> </a:t>
            </a:r>
            <a:r>
              <a:rPr lang="it-IT" sz="1400" dirty="0" err="1"/>
              <a:t>possible</a:t>
            </a:r>
            <a:r>
              <a:rPr lang="it-IT" sz="1400" dirty="0"/>
              <a:t> and reduce </a:t>
            </a:r>
            <a:r>
              <a:rPr lang="it-IT" sz="1400" dirty="0" err="1"/>
              <a:t>waste</a:t>
            </a:r>
            <a:r>
              <a:rPr lang="it-IT" sz="1400" dirty="0"/>
              <a:t> to a minimum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Reduction</a:t>
            </a:r>
            <a:r>
              <a:rPr lang="it-IT" sz="1400" dirty="0"/>
              <a:t> of </a:t>
            </a:r>
            <a:r>
              <a:rPr lang="it-IT" sz="1400" dirty="0" err="1"/>
              <a:t>disposable</a:t>
            </a:r>
            <a:r>
              <a:rPr lang="it-IT" sz="1400" dirty="0"/>
              <a:t> </a:t>
            </a:r>
            <a:r>
              <a:rPr lang="it-IT" sz="1400" dirty="0" err="1"/>
              <a:t>plastic</a:t>
            </a:r>
            <a:r>
              <a:rPr lang="it-IT" sz="1400" dirty="0"/>
              <a:t> </a:t>
            </a:r>
            <a:r>
              <a:rPr lang="it-IT" sz="1400" dirty="0" err="1"/>
              <a:t>materials</a:t>
            </a:r>
            <a:r>
              <a:rPr lang="it-IT" sz="1400" dirty="0"/>
              <a:t> and the </a:t>
            </a:r>
            <a:r>
              <a:rPr lang="it-IT" sz="1400" dirty="0" err="1"/>
              <a:t>introduction</a:t>
            </a:r>
            <a:r>
              <a:rPr lang="it-IT" sz="1400" dirty="0"/>
              <a:t> of </a:t>
            </a:r>
            <a:r>
              <a:rPr lang="it-IT" sz="1400" dirty="0" err="1"/>
              <a:t>deposit</a:t>
            </a:r>
            <a:r>
              <a:rPr lang="it-IT" sz="1400" dirty="0"/>
              <a:t> - </a:t>
            </a:r>
            <a:r>
              <a:rPr lang="it-IT" sz="1400" dirty="0" err="1"/>
              <a:t>refund</a:t>
            </a:r>
            <a:r>
              <a:rPr lang="it-IT" sz="1400" dirty="0"/>
              <a:t> systems, agreements with large-scale </a:t>
            </a:r>
            <a:r>
              <a:rPr lang="it-IT" sz="1400" dirty="0" err="1"/>
              <a:t>distribution</a:t>
            </a:r>
            <a:r>
              <a:rPr lang="it-IT" sz="1400" dirty="0"/>
              <a:t> for the </a:t>
            </a:r>
            <a:r>
              <a:rPr lang="it-IT" sz="1400" dirty="0" err="1"/>
              <a:t>reduction</a:t>
            </a:r>
            <a:r>
              <a:rPr lang="it-IT" sz="1400" dirty="0"/>
              <a:t> of packaging and the </a:t>
            </a:r>
            <a:r>
              <a:rPr lang="it-IT" sz="1400" dirty="0" err="1"/>
              <a:t>introduction</a:t>
            </a:r>
            <a:r>
              <a:rPr lang="it-IT" sz="1400" dirty="0"/>
              <a:t> of the </a:t>
            </a:r>
            <a:r>
              <a:rPr lang="it-IT" sz="1400" dirty="0" err="1"/>
              <a:t>returnable</a:t>
            </a:r>
            <a:r>
              <a:rPr lang="it-IT" sz="1400" dirty="0"/>
              <a:t> vacuum policy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Promotion of </a:t>
            </a:r>
            <a:r>
              <a:rPr lang="it-IT" sz="1400" dirty="0" err="1"/>
              <a:t>reuse</a:t>
            </a:r>
            <a:r>
              <a:rPr lang="it-IT" sz="1400" dirty="0"/>
              <a:t> centers and </a:t>
            </a:r>
            <a:r>
              <a:rPr lang="it-IT" sz="1400" dirty="0" err="1"/>
              <a:t>preparation</a:t>
            </a:r>
            <a:r>
              <a:rPr lang="it-IT" sz="1400" dirty="0"/>
              <a:t> for </a:t>
            </a:r>
            <a:r>
              <a:rPr lang="it-IT" sz="1400" dirty="0" err="1"/>
              <a:t>reuse</a:t>
            </a:r>
            <a:endParaRPr lang="it-IT" sz="1400" dirty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Recovery of </a:t>
            </a:r>
            <a:r>
              <a:rPr lang="it-IT" sz="1400" dirty="0" err="1"/>
              <a:t>at</a:t>
            </a:r>
            <a:r>
              <a:rPr lang="it-IT" sz="1400" dirty="0"/>
              <a:t> </a:t>
            </a:r>
            <a:r>
              <a:rPr lang="it-IT" sz="1400" dirty="0" err="1"/>
              <a:t>least</a:t>
            </a:r>
            <a:r>
              <a:rPr lang="it-IT" sz="1400" dirty="0"/>
              <a:t> 70% of the </a:t>
            </a:r>
            <a:r>
              <a:rPr lang="it-IT" sz="1400" dirty="0" err="1"/>
              <a:t>waste</a:t>
            </a:r>
            <a:r>
              <a:rPr lang="it-IT" sz="1400" dirty="0"/>
              <a:t> </a:t>
            </a:r>
            <a:r>
              <a:rPr lang="it-IT" sz="1400" dirty="0" err="1"/>
              <a:t>deriving</a:t>
            </a:r>
            <a:r>
              <a:rPr lang="it-IT" sz="1400" dirty="0"/>
              <a:t> from </a:t>
            </a:r>
            <a:r>
              <a:rPr lang="it-IT" sz="1400" dirty="0" err="1"/>
              <a:t>construction</a:t>
            </a:r>
            <a:r>
              <a:rPr lang="it-IT" sz="1400" dirty="0"/>
              <a:t> and </a:t>
            </a:r>
            <a:r>
              <a:rPr lang="it-IT" sz="1400" dirty="0" err="1"/>
              <a:t>demolition</a:t>
            </a:r>
            <a:r>
              <a:rPr lang="it-IT" sz="1400" dirty="0"/>
              <a:t> </a:t>
            </a:r>
            <a:r>
              <a:rPr lang="it-IT" sz="1400" dirty="0" err="1"/>
              <a:t>operations</a:t>
            </a:r>
            <a:r>
              <a:rPr lang="it-IT" sz="1400" dirty="0"/>
              <a:t>, of </a:t>
            </a:r>
            <a:r>
              <a:rPr lang="it-IT" sz="1400" dirty="0" err="1"/>
              <a:t>excavated</a:t>
            </a:r>
            <a:r>
              <a:rPr lang="it-IT" sz="1400" dirty="0"/>
              <a:t> </a:t>
            </a:r>
            <a:r>
              <a:rPr lang="it-IT" sz="1400" dirty="0" err="1"/>
              <a:t>earth</a:t>
            </a:r>
            <a:r>
              <a:rPr lang="it-IT" sz="1400" dirty="0"/>
              <a:t> and rocks, with the use of </a:t>
            </a:r>
            <a:r>
              <a:rPr lang="it-IT" sz="1400" dirty="0" err="1"/>
              <a:t>construction</a:t>
            </a:r>
            <a:r>
              <a:rPr lang="it-IT" sz="1400" dirty="0"/>
              <a:t> </a:t>
            </a:r>
            <a:r>
              <a:rPr lang="it-IT" sz="1400" dirty="0" err="1"/>
              <a:t>material</a:t>
            </a:r>
            <a:r>
              <a:rPr lang="it-IT" sz="1400" dirty="0"/>
              <a:t> coming from recovery </a:t>
            </a:r>
            <a:r>
              <a:rPr lang="it-IT" sz="1400" dirty="0" err="1"/>
              <a:t>operations</a:t>
            </a:r>
            <a:r>
              <a:rPr lang="it-IT" sz="1400" dirty="0"/>
              <a:t>, the </a:t>
            </a:r>
            <a:r>
              <a:rPr lang="it-IT" sz="1400" dirty="0" err="1"/>
              <a:t>reuse</a:t>
            </a:r>
            <a:r>
              <a:rPr lang="it-IT" sz="1400" dirty="0"/>
              <a:t> of </a:t>
            </a:r>
            <a:r>
              <a:rPr lang="it-IT" sz="1400" dirty="0" err="1"/>
              <a:t>agricultural</a:t>
            </a:r>
            <a:r>
              <a:rPr lang="it-IT" sz="1400" dirty="0"/>
              <a:t> </a:t>
            </a:r>
            <a:r>
              <a:rPr lang="it-IT" sz="1400" dirty="0" err="1"/>
              <a:t>waste</a:t>
            </a:r>
            <a:r>
              <a:rPr lang="it-IT" sz="1400" dirty="0"/>
              <a:t> and the production of compost, the recovery </a:t>
            </a:r>
            <a:r>
              <a:rPr lang="it-IT" sz="1400" dirty="0" err="1"/>
              <a:t>sewage</a:t>
            </a:r>
            <a:r>
              <a:rPr lang="it-IT" sz="1400" dirty="0"/>
              <a:t> </a:t>
            </a:r>
            <a:r>
              <a:rPr lang="it-IT" sz="1400" dirty="0" err="1"/>
              <a:t>sludge</a:t>
            </a:r>
            <a:r>
              <a:rPr lang="it-IT" sz="1400" dirty="0"/>
              <a:t> and </a:t>
            </a:r>
            <a:r>
              <a:rPr lang="it-IT" sz="1400" dirty="0" err="1"/>
              <a:t>agricultural</a:t>
            </a:r>
            <a:r>
              <a:rPr lang="it-IT" sz="1400" dirty="0"/>
              <a:t> </a:t>
            </a:r>
            <a:r>
              <a:rPr lang="it-IT" sz="1400" dirty="0" err="1"/>
              <a:t>sewage</a:t>
            </a:r>
            <a:endParaRPr lang="it-IT" sz="1400" dirty="0"/>
          </a:p>
          <a:p>
            <a:pPr>
              <a:lnSpc>
                <a:spcPct val="114000"/>
              </a:lnSpc>
            </a:pPr>
            <a:endParaRPr lang="it-IT" sz="1400" dirty="0"/>
          </a:p>
          <a:p>
            <a:pPr>
              <a:lnSpc>
                <a:spcPct val="114000"/>
              </a:lnSpc>
            </a:pPr>
            <a:r>
              <a:rPr lang="it-IT" sz="1400" b="1" dirty="0" err="1">
                <a:solidFill>
                  <a:srgbClr val="C00000"/>
                </a:solidFill>
              </a:rPr>
              <a:t>Improve</a:t>
            </a:r>
            <a:r>
              <a:rPr lang="it-IT" sz="1400" b="1" dirty="0">
                <a:solidFill>
                  <a:srgbClr val="C00000"/>
                </a:solidFill>
              </a:rPr>
              <a:t> the management of </a:t>
            </a:r>
            <a:r>
              <a:rPr lang="it-IT" sz="1400" b="1" dirty="0" err="1">
                <a:solidFill>
                  <a:srgbClr val="C00000"/>
                </a:solidFill>
              </a:rPr>
              <a:t>municipal</a:t>
            </a:r>
            <a:r>
              <a:rPr lang="it-IT" sz="1400" b="1" dirty="0">
                <a:solidFill>
                  <a:srgbClr val="C00000"/>
                </a:solidFill>
              </a:rPr>
              <a:t> and special </a:t>
            </a:r>
            <a:r>
              <a:rPr lang="it-IT" sz="1400" b="1" dirty="0" err="1">
                <a:solidFill>
                  <a:srgbClr val="C00000"/>
                </a:solidFill>
              </a:rPr>
              <a:t>waste</a:t>
            </a:r>
            <a:endParaRPr lang="it-IT" sz="14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Achieve</a:t>
            </a:r>
            <a:r>
              <a:rPr lang="it-IT" sz="1400" dirty="0"/>
              <a:t> 60% of </a:t>
            </a:r>
            <a:r>
              <a:rPr lang="it-IT" sz="1400" dirty="0" err="1"/>
              <a:t>material</a:t>
            </a:r>
            <a:r>
              <a:rPr lang="it-IT" sz="1400" dirty="0"/>
              <a:t> </a:t>
            </a:r>
            <a:r>
              <a:rPr lang="it-IT" sz="1400" dirty="0" err="1"/>
              <a:t>recycling</a:t>
            </a:r>
            <a:r>
              <a:rPr lang="it-IT" sz="1400" dirty="0"/>
              <a:t> and 80% of separate </a:t>
            </a:r>
            <a:r>
              <a:rPr lang="it-IT" sz="1400" dirty="0" err="1"/>
              <a:t>waste</a:t>
            </a:r>
            <a:r>
              <a:rPr lang="it-IT" sz="1400" dirty="0"/>
              <a:t> </a:t>
            </a:r>
            <a:r>
              <a:rPr lang="it-IT" sz="1400" dirty="0" err="1"/>
              <a:t>collection</a:t>
            </a:r>
            <a:r>
              <a:rPr lang="it-IT" sz="1400" dirty="0"/>
              <a:t> by 2026, </a:t>
            </a:r>
            <a:r>
              <a:rPr lang="it-IT" sz="1400" dirty="0" err="1"/>
              <a:t>through</a:t>
            </a:r>
            <a:r>
              <a:rPr lang="it-IT" sz="1400" dirty="0"/>
              <a:t> </a:t>
            </a:r>
            <a:r>
              <a:rPr lang="it-IT" sz="1400" dirty="0" err="1"/>
              <a:t>transversal</a:t>
            </a:r>
            <a:r>
              <a:rPr lang="it-IT" sz="1400" dirty="0"/>
              <a:t> </a:t>
            </a:r>
            <a:r>
              <a:rPr lang="it-IT" sz="1400" dirty="0" err="1"/>
              <a:t>communication</a:t>
            </a:r>
            <a:r>
              <a:rPr lang="it-IT" sz="1400" dirty="0"/>
              <a:t> and </a:t>
            </a:r>
            <a:r>
              <a:rPr lang="it-IT" sz="1400" dirty="0" err="1"/>
              <a:t>awareness</a:t>
            </a:r>
            <a:r>
              <a:rPr lang="it-IT" sz="1400" dirty="0"/>
              <a:t> actions, the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Payment of taxes </a:t>
            </a:r>
            <a:r>
              <a:rPr lang="it-IT" sz="1400" dirty="0" err="1"/>
              <a:t>based</a:t>
            </a:r>
            <a:r>
              <a:rPr lang="it-IT" sz="1400" dirty="0"/>
              <a:t> on </a:t>
            </a:r>
            <a:r>
              <a:rPr lang="it-IT" sz="1400" dirty="0" err="1"/>
              <a:t>undifferentiated</a:t>
            </a:r>
            <a:r>
              <a:rPr lang="it-IT" sz="1400" dirty="0"/>
              <a:t> </a:t>
            </a:r>
            <a:r>
              <a:rPr lang="it-IT" sz="1400" dirty="0" err="1"/>
              <a:t>waste</a:t>
            </a:r>
            <a:r>
              <a:rPr lang="it-IT" sz="1400" dirty="0"/>
              <a:t> </a:t>
            </a:r>
            <a:r>
              <a:rPr lang="it-IT" sz="1400" dirty="0" err="1"/>
              <a:t>produced</a:t>
            </a:r>
            <a:endParaRPr lang="it-IT" sz="1400" dirty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Strengthening</a:t>
            </a:r>
            <a:r>
              <a:rPr lang="it-IT" sz="1400" dirty="0"/>
              <a:t> of </a:t>
            </a:r>
            <a:r>
              <a:rPr lang="it-IT" sz="1400" dirty="0" err="1"/>
              <a:t>municipal</a:t>
            </a:r>
            <a:r>
              <a:rPr lang="it-IT" sz="1400" dirty="0"/>
              <a:t> </a:t>
            </a:r>
            <a:r>
              <a:rPr lang="it-IT" sz="1400" dirty="0" err="1"/>
              <a:t>collection</a:t>
            </a:r>
            <a:r>
              <a:rPr lang="it-IT" sz="1400" dirty="0"/>
              <a:t> centers; the </a:t>
            </a:r>
            <a:r>
              <a:rPr lang="it-IT" sz="1400" dirty="0" err="1"/>
              <a:t>fight</a:t>
            </a:r>
            <a:r>
              <a:rPr lang="it-IT" sz="1400" dirty="0"/>
              <a:t> </a:t>
            </a:r>
            <a:r>
              <a:rPr lang="it-IT" sz="1400" dirty="0" err="1"/>
              <a:t>against</a:t>
            </a:r>
            <a:r>
              <a:rPr lang="it-IT" sz="1400" dirty="0"/>
              <a:t> food </a:t>
            </a:r>
            <a:r>
              <a:rPr lang="it-IT" sz="1400" dirty="0" err="1"/>
              <a:t>waste</a:t>
            </a:r>
            <a:r>
              <a:rPr lang="it-IT" sz="1400" dirty="0"/>
              <a:t>; </a:t>
            </a:r>
            <a:r>
              <a:rPr lang="it-IT" sz="1400" dirty="0" err="1"/>
              <a:t>encouraging</a:t>
            </a:r>
            <a:r>
              <a:rPr lang="it-IT" sz="1400" dirty="0"/>
              <a:t> </a:t>
            </a:r>
            <a:r>
              <a:rPr lang="it-IT" sz="1400" dirty="0" err="1"/>
              <a:t>domestic</a:t>
            </a:r>
            <a:r>
              <a:rPr lang="it-IT" sz="1400" dirty="0"/>
              <a:t> and community </a:t>
            </a:r>
            <a:r>
              <a:rPr lang="it-IT" sz="1400" dirty="0" err="1"/>
              <a:t>composting</a:t>
            </a:r>
            <a:r>
              <a:rPr lang="it-IT" sz="1400" dirty="0"/>
              <a:t>, </a:t>
            </a:r>
            <a:r>
              <a:rPr lang="it-IT" sz="1400" dirty="0" err="1"/>
              <a:t>activating</a:t>
            </a:r>
            <a:r>
              <a:rPr lang="it-IT" sz="1400" dirty="0"/>
              <a:t> the new flow of </a:t>
            </a:r>
            <a:r>
              <a:rPr lang="it-IT" sz="1400" dirty="0" err="1"/>
              <a:t>textiles</a:t>
            </a:r>
            <a:r>
              <a:rPr lang="it-IT" sz="1400" dirty="0"/>
              <a:t> </a:t>
            </a:r>
            <a:r>
              <a:rPr lang="it-IT" sz="1400" dirty="0" err="1"/>
              <a:t>at</a:t>
            </a:r>
            <a:r>
              <a:rPr lang="it-IT" sz="1400" dirty="0"/>
              <a:t> </a:t>
            </a:r>
            <a:r>
              <a:rPr lang="it-IT" sz="1400" dirty="0" err="1"/>
              <a:t>municipal</a:t>
            </a:r>
            <a:r>
              <a:rPr lang="it-IT" sz="1400" dirty="0"/>
              <a:t> </a:t>
            </a:r>
            <a:r>
              <a:rPr lang="it-IT" sz="1400" dirty="0" err="1"/>
              <a:t>collection</a:t>
            </a:r>
            <a:r>
              <a:rPr lang="it-IT" sz="1400" dirty="0"/>
              <a:t> centres;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Creation</a:t>
            </a:r>
            <a:r>
              <a:rPr lang="it-IT" sz="1400" dirty="0"/>
              <a:t> of a </a:t>
            </a:r>
            <a:r>
              <a:rPr lang="it-IT" sz="1400" dirty="0" err="1"/>
              <a:t>plant</a:t>
            </a:r>
            <a:r>
              <a:rPr lang="it-IT" sz="1400" dirty="0"/>
              <a:t> </a:t>
            </a:r>
            <a:r>
              <a:rPr lang="it-IT" sz="1400" dirty="0" err="1"/>
              <a:t>aimed</a:t>
            </a:r>
            <a:r>
              <a:rPr lang="it-IT" sz="1400" dirty="0"/>
              <a:t> </a:t>
            </a:r>
            <a:r>
              <a:rPr lang="it-IT" sz="1400" dirty="0" err="1"/>
              <a:t>at</a:t>
            </a:r>
            <a:r>
              <a:rPr lang="it-IT" sz="1400" dirty="0"/>
              <a:t> closing the </a:t>
            </a:r>
            <a:r>
              <a:rPr lang="it-IT" sz="1400" dirty="0" err="1"/>
              <a:t>cycle</a:t>
            </a:r>
            <a:r>
              <a:rPr lang="it-IT" sz="1400" dirty="0"/>
              <a:t> of the organic </a:t>
            </a:r>
            <a:r>
              <a:rPr lang="it-IT" sz="1400" dirty="0" err="1"/>
              <a:t>fraction</a:t>
            </a:r>
            <a:r>
              <a:rPr lang="it-IT" sz="1400" dirty="0"/>
              <a:t> and the </a:t>
            </a:r>
            <a:r>
              <a:rPr lang="it-IT" sz="1400" dirty="0" err="1"/>
              <a:t>mechanical</a:t>
            </a:r>
            <a:r>
              <a:rPr lang="it-IT" sz="1400" dirty="0"/>
              <a:t> </a:t>
            </a:r>
            <a:r>
              <a:rPr lang="it-IT" sz="1400" dirty="0" err="1"/>
              <a:t>biological</a:t>
            </a:r>
            <a:r>
              <a:rPr lang="it-IT" sz="1400" dirty="0"/>
              <a:t> treatment </a:t>
            </a:r>
            <a:r>
              <a:rPr lang="it-IT" sz="1400" dirty="0" err="1"/>
              <a:t>plant</a:t>
            </a:r>
            <a:endParaRPr lang="it-IT" sz="1400" dirty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Activation of </a:t>
            </a:r>
            <a:r>
              <a:rPr lang="it-IT" sz="1400" dirty="0" err="1"/>
              <a:t>collection</a:t>
            </a:r>
            <a:r>
              <a:rPr lang="it-IT" sz="1400" dirty="0"/>
              <a:t> points spread </a:t>
            </a:r>
            <a:r>
              <a:rPr lang="it-IT" sz="1400" dirty="0" err="1"/>
              <a:t>across</a:t>
            </a:r>
            <a:r>
              <a:rPr lang="it-IT" sz="1400" dirty="0"/>
              <a:t> the </a:t>
            </a:r>
            <a:r>
              <a:rPr lang="it-IT" sz="1400" dirty="0" err="1"/>
              <a:t>territory</a:t>
            </a:r>
            <a:r>
              <a:rPr lang="it-IT" sz="1400" dirty="0"/>
              <a:t> </a:t>
            </a:r>
            <a:r>
              <a:rPr lang="it-IT" sz="1400" dirty="0" err="1"/>
              <a:t>dedicated</a:t>
            </a:r>
            <a:r>
              <a:rPr lang="it-IT" sz="1400" dirty="0"/>
              <a:t> to the separate </a:t>
            </a:r>
            <a:r>
              <a:rPr lang="it-IT" sz="1400" dirty="0" err="1"/>
              <a:t>collection</a:t>
            </a:r>
            <a:r>
              <a:rPr lang="it-IT" sz="1400" dirty="0"/>
              <a:t> of </a:t>
            </a:r>
            <a:r>
              <a:rPr lang="it-IT" sz="1400" dirty="0" err="1"/>
              <a:t>waste</a:t>
            </a:r>
            <a:r>
              <a:rPr lang="it-IT" sz="1400" dirty="0"/>
              <a:t> </a:t>
            </a:r>
            <a:r>
              <a:rPr lang="it-IT" sz="1400" dirty="0" err="1"/>
              <a:t>produced</a:t>
            </a:r>
            <a:r>
              <a:rPr lang="it-IT" sz="1400" dirty="0"/>
              <a:t> by </a:t>
            </a:r>
            <a:r>
              <a:rPr lang="it-IT" sz="1400" dirty="0" err="1"/>
              <a:t>artisanal</a:t>
            </a:r>
            <a:r>
              <a:rPr lang="it-IT" sz="1400" dirty="0"/>
              <a:t> and </a:t>
            </a:r>
            <a:r>
              <a:rPr lang="it-IT" sz="1400" dirty="0" err="1"/>
              <a:t>agricultural</a:t>
            </a:r>
            <a:r>
              <a:rPr lang="it-IT" sz="1400" dirty="0"/>
              <a:t> businesses</a:t>
            </a:r>
          </a:p>
          <a:p>
            <a:pPr>
              <a:lnSpc>
                <a:spcPct val="114000"/>
              </a:lnSpc>
            </a:pPr>
            <a:endParaRPr lang="it-IT" sz="1400" dirty="0"/>
          </a:p>
          <a:p>
            <a:pPr>
              <a:lnSpc>
                <a:spcPct val="114000"/>
              </a:lnSpc>
            </a:pPr>
            <a:r>
              <a:rPr lang="it-IT" sz="1400" b="1" dirty="0" err="1">
                <a:solidFill>
                  <a:srgbClr val="C00000"/>
                </a:solidFill>
              </a:rPr>
              <a:t>Clean</a:t>
            </a:r>
            <a:r>
              <a:rPr lang="it-IT" sz="1400" b="1" dirty="0">
                <a:solidFill>
                  <a:srgbClr val="C00000"/>
                </a:solidFill>
              </a:rPr>
              <a:t> up </a:t>
            </a:r>
            <a:r>
              <a:rPr lang="it-IT" sz="1400" b="1" dirty="0" err="1">
                <a:solidFill>
                  <a:srgbClr val="C00000"/>
                </a:solidFill>
              </a:rPr>
              <a:t>polluted</a:t>
            </a:r>
            <a:r>
              <a:rPr lang="it-IT" sz="1400" b="1" dirty="0">
                <a:solidFill>
                  <a:srgbClr val="C00000"/>
                </a:solidFill>
              </a:rPr>
              <a:t> </a:t>
            </a:r>
            <a:r>
              <a:rPr lang="it-IT" sz="1400" b="1" dirty="0" err="1">
                <a:solidFill>
                  <a:srgbClr val="C00000"/>
                </a:solidFill>
              </a:rPr>
              <a:t>are</a:t>
            </a:r>
            <a:r>
              <a:rPr lang="it-IT" sz="1400" dirty="0" err="1"/>
              <a:t>as</a:t>
            </a:r>
            <a:endParaRPr lang="it-IT" sz="1400" dirty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Identification</a:t>
            </a:r>
            <a:r>
              <a:rPr lang="it-IT" sz="1400" dirty="0"/>
              <a:t> and </a:t>
            </a:r>
            <a:r>
              <a:rPr lang="it-IT" sz="1400" dirty="0" err="1"/>
              <a:t>depollution</a:t>
            </a:r>
            <a:r>
              <a:rPr lang="it-IT" sz="1400" dirty="0"/>
              <a:t>, </a:t>
            </a:r>
            <a:r>
              <a:rPr lang="it-IT" sz="1400" dirty="0" err="1"/>
              <a:t>remediation</a:t>
            </a:r>
            <a:r>
              <a:rPr lang="it-IT" sz="1400" dirty="0"/>
              <a:t> and </a:t>
            </a:r>
            <a:r>
              <a:rPr lang="it-IT" sz="1400" dirty="0" err="1"/>
              <a:t>environmental</a:t>
            </a:r>
            <a:r>
              <a:rPr lang="it-IT" sz="1400" dirty="0"/>
              <a:t> and </a:t>
            </a:r>
            <a:r>
              <a:rPr lang="it-IT" sz="1400" dirty="0" err="1"/>
              <a:t>landscape</a:t>
            </a:r>
            <a:r>
              <a:rPr lang="it-IT" sz="1400" dirty="0"/>
              <a:t> </a:t>
            </a:r>
            <a:r>
              <a:rPr lang="it-IT" sz="1400" dirty="0" err="1"/>
              <a:t>redevelopment</a:t>
            </a:r>
            <a:r>
              <a:rPr lang="it-IT" sz="1400" dirty="0"/>
              <a:t> of </a:t>
            </a:r>
            <a:r>
              <a:rPr lang="it-IT" sz="1400" dirty="0" err="1"/>
              <a:t>contaminated</a:t>
            </a:r>
            <a:r>
              <a:rPr lang="it-IT" sz="1400" dirty="0"/>
              <a:t> </a:t>
            </a:r>
            <a:r>
              <a:rPr lang="it-IT" sz="1400" dirty="0" err="1"/>
              <a:t>sites</a:t>
            </a:r>
            <a:r>
              <a:rPr lang="it-IT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3917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53C193AC-5149-3042-4E02-0B8E4FC0334D}"/>
              </a:ext>
            </a:extLst>
          </p:cNvPr>
          <p:cNvSpPr txBox="1"/>
          <p:nvPr/>
        </p:nvSpPr>
        <p:spPr>
          <a:xfrm>
            <a:off x="3350795" y="428945"/>
            <a:ext cx="610001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perspectiveRelaxedModerately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2400" b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it-IT" dirty="0"/>
              <a:t>6 </a:t>
            </a:r>
            <a:r>
              <a:rPr lang="it-IT" dirty="0" err="1"/>
              <a:t>Capitalization</a:t>
            </a:r>
            <a:r>
              <a:rPr lang="it-IT" dirty="0"/>
              <a:t> and </a:t>
            </a:r>
            <a:r>
              <a:rPr lang="it-IT" dirty="0" err="1"/>
              <a:t>diffusion</a:t>
            </a:r>
            <a:r>
              <a:rPr lang="it-IT" dirty="0"/>
              <a:t> of knowledge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2E95C91-87FB-6C8D-B6D4-E1D39EF3463C}"/>
              </a:ext>
            </a:extLst>
          </p:cNvPr>
          <p:cNvSpPr txBox="1"/>
          <p:nvPr/>
        </p:nvSpPr>
        <p:spPr>
          <a:xfrm>
            <a:off x="814136" y="1038908"/>
            <a:ext cx="10563727" cy="5235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it-IT" sz="1400" b="1" dirty="0" err="1">
                <a:solidFill>
                  <a:srgbClr val="C00000"/>
                </a:solidFill>
              </a:rPr>
              <a:t>Expand</a:t>
            </a:r>
            <a:r>
              <a:rPr lang="it-IT" sz="1400" b="1" dirty="0">
                <a:solidFill>
                  <a:srgbClr val="C00000"/>
                </a:solidFill>
              </a:rPr>
              <a:t> and </a:t>
            </a:r>
            <a:r>
              <a:rPr lang="it-IT" sz="1400" b="1" dirty="0" err="1">
                <a:solidFill>
                  <a:srgbClr val="C00000"/>
                </a:solidFill>
              </a:rPr>
              <a:t>systematize</a:t>
            </a:r>
            <a:r>
              <a:rPr lang="it-IT" sz="1400" b="1" dirty="0">
                <a:solidFill>
                  <a:srgbClr val="C00000"/>
                </a:solidFill>
              </a:rPr>
              <a:t> knowledge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Consolidate and </a:t>
            </a:r>
            <a:r>
              <a:rPr lang="it-IT" sz="1400" dirty="0" err="1"/>
              <a:t>strengthen</a:t>
            </a:r>
            <a:r>
              <a:rPr lang="it-IT" sz="1400" dirty="0"/>
              <a:t> the activity of the centers and networks of skills </a:t>
            </a:r>
            <a:r>
              <a:rPr lang="it-IT" sz="1400" dirty="0" err="1"/>
              <a:t>developed</a:t>
            </a:r>
            <a:r>
              <a:rPr lang="it-IT" sz="1400" dirty="0"/>
              <a:t> over the </a:t>
            </a:r>
            <a:r>
              <a:rPr lang="it-IT" sz="1400" dirty="0" err="1"/>
              <a:t>years</a:t>
            </a:r>
            <a:r>
              <a:rPr lang="it-IT" sz="1400" dirty="0"/>
              <a:t> </a:t>
            </a:r>
            <a:r>
              <a:rPr lang="it-IT" sz="1400" dirty="0" err="1"/>
              <a:t>at</a:t>
            </a:r>
            <a:r>
              <a:rPr lang="it-IT" sz="1400" dirty="0"/>
              <a:t> a </a:t>
            </a:r>
            <a:r>
              <a:rPr lang="it-IT" sz="1400" dirty="0" err="1"/>
              <a:t>regional</a:t>
            </a:r>
            <a:r>
              <a:rPr lang="it-IT" sz="1400" dirty="0"/>
              <a:t> </a:t>
            </a:r>
            <a:r>
              <a:rPr lang="it-IT" sz="1400" dirty="0" err="1"/>
              <a:t>level</a:t>
            </a:r>
            <a:endParaRPr lang="it-IT" sz="1400" dirty="0"/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Establishment of a </a:t>
            </a:r>
            <a:r>
              <a:rPr lang="it-IT" sz="1400" dirty="0" err="1"/>
              <a:t>platform</a:t>
            </a:r>
            <a:r>
              <a:rPr lang="it-IT" sz="1400" dirty="0"/>
              <a:t> and a common management system to </a:t>
            </a:r>
            <a:r>
              <a:rPr lang="it-IT" sz="1400" dirty="0" err="1"/>
              <a:t>encourage</a:t>
            </a:r>
            <a:r>
              <a:rPr lang="it-IT" sz="1400" dirty="0"/>
              <a:t> the </a:t>
            </a:r>
            <a:r>
              <a:rPr lang="it-IT" sz="1400" dirty="0" err="1"/>
              <a:t>continuous</a:t>
            </a:r>
            <a:r>
              <a:rPr lang="it-IT" sz="1400" dirty="0"/>
              <a:t> </a:t>
            </a:r>
            <a:r>
              <a:rPr lang="it-IT" sz="1400" dirty="0" err="1"/>
              <a:t>expansion</a:t>
            </a:r>
            <a:r>
              <a:rPr lang="it-IT" sz="1400" dirty="0"/>
              <a:t> and </a:t>
            </a:r>
            <a:r>
              <a:rPr lang="it-IT" sz="1400" dirty="0" err="1"/>
              <a:t>improvement</a:t>
            </a:r>
            <a:r>
              <a:rPr lang="it-IT" sz="1400" dirty="0"/>
              <a:t> of monitoring capabilities (data </a:t>
            </a:r>
            <a:r>
              <a:rPr lang="it-IT" sz="1400" dirty="0" err="1"/>
              <a:t>collection</a:t>
            </a:r>
            <a:r>
              <a:rPr lang="it-IT" sz="1400" dirty="0"/>
              <a:t>, </a:t>
            </a:r>
            <a:r>
              <a:rPr lang="it-IT" sz="1400" dirty="0" err="1"/>
              <a:t>measurement</a:t>
            </a:r>
            <a:r>
              <a:rPr lang="it-IT" sz="1400" dirty="0"/>
              <a:t> and monitoring networks, ...), of data processing and </a:t>
            </a:r>
            <a:r>
              <a:rPr lang="it-IT" sz="1400" dirty="0" err="1"/>
              <a:t>modeling</a:t>
            </a:r>
            <a:r>
              <a:rPr lang="it-IT" sz="1400" dirty="0"/>
              <a:t> systems and of sharing </a:t>
            </a:r>
            <a:r>
              <a:rPr lang="it-IT" sz="1400" dirty="0" err="1"/>
              <a:t>opportunities</a:t>
            </a:r>
            <a:r>
              <a:rPr lang="it-IT" sz="1400" dirty="0"/>
              <a:t> </a:t>
            </a:r>
            <a:r>
              <a:rPr lang="it-IT" sz="1400" dirty="0" err="1"/>
              <a:t>across</a:t>
            </a:r>
            <a:r>
              <a:rPr lang="it-IT" sz="1400" dirty="0"/>
              <a:t> </a:t>
            </a:r>
            <a:r>
              <a:rPr lang="it-IT" sz="1400" dirty="0" err="1"/>
              <a:t>multidisciplinary</a:t>
            </a:r>
            <a:r>
              <a:rPr lang="it-IT" sz="1400" dirty="0"/>
              <a:t> </a:t>
            </a:r>
            <a:r>
              <a:rPr lang="it-IT" sz="1400" dirty="0" err="1"/>
              <a:t>level</a:t>
            </a:r>
            <a:r>
              <a:rPr lang="it-IT" sz="1400" dirty="0"/>
              <a:t> of information </a:t>
            </a:r>
            <a:r>
              <a:rPr lang="it-IT" sz="1400" dirty="0" err="1"/>
              <a:t>resources</a:t>
            </a:r>
            <a:r>
              <a:rPr lang="it-IT" sz="1400" dirty="0"/>
              <a:t> </a:t>
            </a:r>
            <a:r>
              <a:rPr lang="it-IT" sz="1400" dirty="0" err="1"/>
              <a:t>between</a:t>
            </a:r>
            <a:r>
              <a:rPr lang="it-IT" sz="1400" dirty="0"/>
              <a:t> </a:t>
            </a:r>
            <a:r>
              <a:rPr lang="it-IT" sz="1400" dirty="0" err="1"/>
              <a:t>different</a:t>
            </a:r>
            <a:r>
              <a:rPr lang="it-IT" sz="1400" dirty="0"/>
              <a:t> institutions and </a:t>
            </a:r>
            <a:r>
              <a:rPr lang="it-IT" sz="1400" dirty="0" err="1"/>
              <a:t>sectors</a:t>
            </a:r>
            <a:r>
              <a:rPr lang="it-IT" sz="1400" dirty="0"/>
              <a:t>.</a:t>
            </a:r>
          </a:p>
          <a:p>
            <a:pPr>
              <a:lnSpc>
                <a:spcPct val="114000"/>
              </a:lnSpc>
            </a:pPr>
            <a:endParaRPr lang="it-IT" sz="1400" dirty="0"/>
          </a:p>
          <a:p>
            <a:pPr>
              <a:lnSpc>
                <a:spcPct val="114000"/>
              </a:lnSpc>
            </a:pPr>
            <a:r>
              <a:rPr lang="it-IT" sz="1400" b="1" dirty="0" err="1">
                <a:solidFill>
                  <a:srgbClr val="C00000"/>
                </a:solidFill>
              </a:rPr>
              <a:t>Implement</a:t>
            </a:r>
            <a:r>
              <a:rPr lang="it-IT" sz="1400" b="1" dirty="0">
                <a:solidFill>
                  <a:srgbClr val="C00000"/>
                </a:solidFill>
              </a:rPr>
              <a:t> monitoring and forecasting </a:t>
            </a:r>
            <a:r>
              <a:rPr lang="it-IT" sz="1400" b="1" dirty="0" err="1">
                <a:solidFill>
                  <a:srgbClr val="C00000"/>
                </a:solidFill>
              </a:rPr>
              <a:t>capacity</a:t>
            </a:r>
            <a:endParaRPr lang="it-IT" sz="14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Consolidate and </a:t>
            </a:r>
            <a:r>
              <a:rPr lang="it-IT" sz="1400" dirty="0" err="1"/>
              <a:t>improve</a:t>
            </a:r>
            <a:r>
              <a:rPr lang="it-IT" sz="1400" dirty="0"/>
              <a:t>, </a:t>
            </a:r>
            <a:r>
              <a:rPr lang="it-IT" sz="1400" dirty="0" err="1"/>
              <a:t>also</a:t>
            </a:r>
            <a:r>
              <a:rPr lang="it-IT" sz="1400" dirty="0"/>
              <a:t> from a </a:t>
            </a:r>
            <a:r>
              <a:rPr lang="it-IT" sz="1400" dirty="0" err="1"/>
              <a:t>technological</a:t>
            </a:r>
            <a:r>
              <a:rPr lang="it-IT" sz="1400" dirty="0"/>
              <a:t> point of </a:t>
            </a:r>
            <a:r>
              <a:rPr lang="it-IT" sz="1400" dirty="0" err="1"/>
              <a:t>view</a:t>
            </a:r>
            <a:r>
              <a:rPr lang="it-IT" sz="1400" dirty="0"/>
              <a:t>, monitoring capabilities and forecasting capabilities (</a:t>
            </a:r>
            <a:r>
              <a:rPr lang="it-IT" sz="1400" dirty="0" err="1"/>
              <a:t>modelling</a:t>
            </a:r>
            <a:r>
              <a:rPr lang="it-IT" sz="1400" dirty="0"/>
              <a:t> and scenario </a:t>
            </a:r>
            <a:r>
              <a:rPr lang="it-IT" sz="1400" dirty="0" err="1"/>
              <a:t>definition</a:t>
            </a:r>
            <a:r>
              <a:rPr lang="it-IT" sz="1400" dirty="0"/>
              <a:t>) on the </a:t>
            </a:r>
            <a:r>
              <a:rPr lang="it-IT" sz="1400" dirty="0" err="1"/>
              <a:t>effects</a:t>
            </a:r>
            <a:r>
              <a:rPr lang="it-IT" sz="1400" dirty="0"/>
              <a:t> of </a:t>
            </a:r>
            <a:r>
              <a:rPr lang="it-IT" sz="1400" dirty="0" err="1"/>
              <a:t>climate</a:t>
            </a:r>
            <a:r>
              <a:rPr lang="it-IT" sz="1400" dirty="0"/>
              <a:t> </a:t>
            </a:r>
            <a:r>
              <a:rPr lang="it-IT" sz="1400" dirty="0" err="1"/>
              <a:t>change</a:t>
            </a:r>
            <a:r>
              <a:rPr lang="it-IT" sz="1400" dirty="0"/>
              <a:t> (temperature and </a:t>
            </a:r>
            <a:r>
              <a:rPr lang="it-IT" sz="1400" dirty="0" err="1"/>
              <a:t>precipitation</a:t>
            </a:r>
            <a:r>
              <a:rPr lang="it-IT" sz="1400" dirty="0"/>
              <a:t>) on </a:t>
            </a:r>
            <a:r>
              <a:rPr lang="it-IT" sz="1400" dirty="0" err="1"/>
              <a:t>all</a:t>
            </a:r>
            <a:r>
              <a:rPr lang="it-IT" sz="1400" dirty="0"/>
              <a:t> </a:t>
            </a:r>
            <a:r>
              <a:rPr lang="it-IT" sz="1400" dirty="0" err="1"/>
              <a:t>environmental</a:t>
            </a:r>
            <a:r>
              <a:rPr lang="it-IT" sz="1400" dirty="0"/>
              <a:t> </a:t>
            </a:r>
            <a:r>
              <a:rPr lang="it-IT" sz="1400" dirty="0" err="1"/>
              <a:t>components</a:t>
            </a:r>
            <a:r>
              <a:rPr lang="it-IT" sz="1400" dirty="0"/>
              <a:t> (air, water, </a:t>
            </a:r>
            <a:r>
              <a:rPr lang="it-IT" sz="1400" dirty="0" err="1"/>
              <a:t>soil</a:t>
            </a:r>
            <a:r>
              <a:rPr lang="it-IT" sz="1400" dirty="0"/>
              <a:t>) and human activity </a:t>
            </a:r>
            <a:r>
              <a:rPr lang="it-IT" sz="1400" dirty="0" err="1"/>
              <a:t>most</a:t>
            </a:r>
            <a:r>
              <a:rPr lang="it-IT" sz="1400" dirty="0"/>
              <a:t> </a:t>
            </a:r>
            <a:r>
              <a:rPr lang="it-IT" sz="1400" dirty="0" err="1"/>
              <a:t>affected</a:t>
            </a:r>
            <a:r>
              <a:rPr lang="it-IT" sz="1400" dirty="0"/>
              <a:t> by </a:t>
            </a:r>
            <a:r>
              <a:rPr lang="it-IT" sz="1400" dirty="0" err="1"/>
              <a:t>these</a:t>
            </a:r>
            <a:r>
              <a:rPr lang="it-IT" sz="1400" dirty="0"/>
              <a:t> </a:t>
            </a:r>
            <a:r>
              <a:rPr lang="it-IT" sz="1400" dirty="0" err="1"/>
              <a:t>changes</a:t>
            </a:r>
            <a:r>
              <a:rPr lang="it-IT" sz="1400" dirty="0"/>
              <a:t>.</a:t>
            </a:r>
          </a:p>
          <a:p>
            <a:pPr>
              <a:lnSpc>
                <a:spcPct val="114000"/>
              </a:lnSpc>
            </a:pPr>
            <a:endParaRPr lang="it-IT" sz="1400" dirty="0"/>
          </a:p>
          <a:p>
            <a:pPr>
              <a:lnSpc>
                <a:spcPct val="114000"/>
              </a:lnSpc>
            </a:pPr>
            <a:r>
              <a:rPr lang="it-IT" sz="1400" b="1" dirty="0" err="1">
                <a:solidFill>
                  <a:srgbClr val="C00000"/>
                </a:solidFill>
              </a:rPr>
              <a:t>Communicate</a:t>
            </a:r>
            <a:r>
              <a:rPr lang="it-IT" sz="1400" b="1" dirty="0">
                <a:solidFill>
                  <a:srgbClr val="C00000"/>
                </a:solidFill>
              </a:rPr>
              <a:t> and </a:t>
            </a:r>
            <a:r>
              <a:rPr lang="it-IT" sz="1400" b="1" dirty="0" err="1">
                <a:solidFill>
                  <a:srgbClr val="C00000"/>
                </a:solidFill>
              </a:rPr>
              <a:t>inform</a:t>
            </a:r>
            <a:endParaRPr lang="it-IT" sz="14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Communication</a:t>
            </a:r>
            <a:r>
              <a:rPr lang="it-IT" sz="1400" dirty="0"/>
              <a:t> and information </a:t>
            </a:r>
            <a:r>
              <a:rPr lang="it-IT" sz="1400" dirty="0" err="1"/>
              <a:t>that</a:t>
            </a:r>
            <a:r>
              <a:rPr lang="it-IT" sz="1400" dirty="0"/>
              <a:t> induce </a:t>
            </a:r>
            <a:r>
              <a:rPr lang="it-IT" sz="1400" dirty="0" err="1"/>
              <a:t>greater</a:t>
            </a:r>
            <a:r>
              <a:rPr lang="it-IT" sz="1400" dirty="0"/>
              <a:t> </a:t>
            </a:r>
            <a:r>
              <a:rPr lang="it-IT" sz="1400" dirty="0" err="1"/>
              <a:t>awareness</a:t>
            </a:r>
            <a:r>
              <a:rPr lang="it-IT" sz="1400" dirty="0"/>
              <a:t> and </a:t>
            </a:r>
            <a:r>
              <a:rPr lang="it-IT" sz="1400" dirty="0" err="1"/>
              <a:t>responsibility</a:t>
            </a:r>
            <a:r>
              <a:rPr lang="it-IT" sz="1400" dirty="0"/>
              <a:t> </a:t>
            </a:r>
            <a:r>
              <a:rPr lang="it-IT" sz="1400" dirty="0" err="1"/>
              <a:t>among</a:t>
            </a:r>
            <a:r>
              <a:rPr lang="it-IT" sz="1400" dirty="0"/>
              <a:t> people on nature, </a:t>
            </a:r>
            <a:r>
              <a:rPr lang="it-IT" sz="1400" dirty="0" err="1"/>
              <a:t>environmental</a:t>
            </a:r>
            <a:r>
              <a:rPr lang="it-IT" sz="1400" dirty="0"/>
              <a:t> and energy </a:t>
            </a:r>
            <a:r>
              <a:rPr lang="it-IT" sz="1400" dirty="0" err="1"/>
              <a:t>issues</a:t>
            </a:r>
            <a:r>
              <a:rPr lang="it-IT" sz="1400" dirty="0"/>
              <a:t> and challenges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/>
              <a:t>Promotion of the </a:t>
            </a:r>
            <a:r>
              <a:rPr lang="it-IT" sz="1400" dirty="0" err="1"/>
              <a:t>role</a:t>
            </a:r>
            <a:r>
              <a:rPr lang="it-IT" sz="1400" dirty="0"/>
              <a:t> of </a:t>
            </a:r>
            <a:r>
              <a:rPr lang="it-IT" sz="1400" dirty="0" err="1"/>
              <a:t>agriculture</a:t>
            </a:r>
            <a:r>
              <a:rPr lang="it-IT" sz="1400" dirty="0"/>
              <a:t> and the </a:t>
            </a:r>
            <a:r>
              <a:rPr lang="it-IT" sz="1400" dirty="0" err="1"/>
              <a:t>development</a:t>
            </a:r>
            <a:r>
              <a:rPr lang="it-IT" sz="1400" dirty="0"/>
              <a:t> of rural communities, for the </a:t>
            </a:r>
            <a:r>
              <a:rPr lang="it-IT" sz="1400" dirty="0" err="1"/>
              <a:t>prevention</a:t>
            </a:r>
            <a:r>
              <a:rPr lang="it-IT" sz="1400" dirty="0"/>
              <a:t> of </a:t>
            </a:r>
            <a:r>
              <a:rPr lang="it-IT" sz="1400" dirty="0" err="1"/>
              <a:t>hydrogeological</a:t>
            </a:r>
            <a:r>
              <a:rPr lang="it-IT" sz="1400" dirty="0"/>
              <a:t> risks and the </a:t>
            </a:r>
            <a:r>
              <a:rPr lang="it-IT" sz="1400" dirty="0" err="1"/>
              <a:t>valorisation</a:t>
            </a:r>
            <a:r>
              <a:rPr lang="it-IT" sz="1400" dirty="0"/>
              <a:t> of </a:t>
            </a:r>
            <a:r>
              <a:rPr lang="it-IT" sz="1400" dirty="0" err="1"/>
              <a:t>existing</a:t>
            </a:r>
            <a:r>
              <a:rPr lang="it-IT" sz="1400" dirty="0"/>
              <a:t> </a:t>
            </a:r>
            <a:r>
              <a:rPr lang="it-IT" sz="1400" dirty="0" err="1"/>
              <a:t>natural</a:t>
            </a:r>
            <a:r>
              <a:rPr lang="it-IT" sz="1400" dirty="0"/>
              <a:t> and human capital.</a:t>
            </a:r>
          </a:p>
          <a:p>
            <a:pPr>
              <a:lnSpc>
                <a:spcPct val="114000"/>
              </a:lnSpc>
            </a:pPr>
            <a:endParaRPr lang="it-IT" sz="1400" dirty="0"/>
          </a:p>
          <a:p>
            <a:pPr>
              <a:lnSpc>
                <a:spcPct val="114000"/>
              </a:lnSpc>
            </a:pPr>
            <a:r>
              <a:rPr lang="it-IT" sz="1400" b="1" dirty="0">
                <a:solidFill>
                  <a:srgbClr val="C00000"/>
                </a:solidFill>
              </a:rPr>
              <a:t>Training and </a:t>
            </a:r>
            <a:r>
              <a:rPr lang="it-IT" sz="1400" b="1" dirty="0" err="1">
                <a:solidFill>
                  <a:srgbClr val="C00000"/>
                </a:solidFill>
              </a:rPr>
              <a:t>teaching</a:t>
            </a:r>
            <a:endParaRPr lang="it-IT" sz="1400" b="1" dirty="0">
              <a:solidFill>
                <a:srgbClr val="C00000"/>
              </a:solidFill>
            </a:endParaRP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Consolidation</a:t>
            </a:r>
            <a:r>
              <a:rPr lang="it-IT" sz="1400" dirty="0"/>
              <a:t> of the training system, </a:t>
            </a:r>
            <a:r>
              <a:rPr lang="it-IT" sz="1400" dirty="0" err="1"/>
              <a:t>aimed</a:t>
            </a:r>
            <a:r>
              <a:rPr lang="it-IT" sz="1400" dirty="0"/>
              <a:t> </a:t>
            </a:r>
            <a:r>
              <a:rPr lang="it-IT" sz="1400" dirty="0" err="1"/>
              <a:t>at</a:t>
            </a:r>
            <a:r>
              <a:rPr lang="it-IT" sz="1400" dirty="0"/>
              <a:t> the </a:t>
            </a:r>
            <a:r>
              <a:rPr lang="it-IT" sz="1400" dirty="0" err="1"/>
              <a:t>various</a:t>
            </a:r>
            <a:r>
              <a:rPr lang="it-IT" sz="1400" dirty="0"/>
              <a:t> </a:t>
            </a:r>
            <a:r>
              <a:rPr lang="it-IT" sz="1400" dirty="0" err="1"/>
              <a:t>components</a:t>
            </a:r>
            <a:r>
              <a:rPr lang="it-IT" sz="1400" dirty="0"/>
              <a:t> of </a:t>
            </a:r>
            <a:r>
              <a:rPr lang="it-IT" sz="1400" dirty="0" err="1"/>
              <a:t>civil</a:t>
            </a:r>
            <a:r>
              <a:rPr lang="it-IT" sz="1400" dirty="0"/>
              <a:t> society in order to </a:t>
            </a:r>
            <a:r>
              <a:rPr lang="it-IT" sz="1400" dirty="0" err="1"/>
              <a:t>increase</a:t>
            </a:r>
            <a:r>
              <a:rPr lang="it-IT" sz="1400" dirty="0"/>
              <a:t> knowledge and technical/</a:t>
            </a:r>
            <a:r>
              <a:rPr lang="it-IT" sz="1400" dirty="0" err="1"/>
              <a:t>professional</a:t>
            </a:r>
            <a:r>
              <a:rPr lang="it-IT" sz="1400" dirty="0"/>
              <a:t> skills and the </a:t>
            </a:r>
            <a:r>
              <a:rPr lang="it-IT" sz="1400" dirty="0" err="1"/>
              <a:t>adaptation</a:t>
            </a:r>
            <a:r>
              <a:rPr lang="it-IT" sz="1400" dirty="0"/>
              <a:t> of </a:t>
            </a:r>
            <a:r>
              <a:rPr lang="it-IT" sz="1400" dirty="0" err="1"/>
              <a:t>current</a:t>
            </a:r>
            <a:r>
              <a:rPr lang="it-IT" sz="1400" dirty="0"/>
              <a:t> skills for large </a:t>
            </a:r>
            <a:r>
              <a:rPr lang="it-IT" sz="1400" dirty="0" err="1"/>
              <a:t>segments</a:t>
            </a:r>
            <a:r>
              <a:rPr lang="it-IT" sz="1400" dirty="0"/>
              <a:t> of </a:t>
            </a:r>
            <a:r>
              <a:rPr lang="it-IT" sz="1400" dirty="0" err="1"/>
              <a:t>operators</a:t>
            </a:r>
            <a:r>
              <a:rPr lang="it-IT" sz="1400" dirty="0"/>
              <a:t> and production chains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it-IT" sz="1400" dirty="0" err="1"/>
              <a:t>Creation</a:t>
            </a:r>
            <a:r>
              <a:rPr lang="it-IT" sz="1400" dirty="0"/>
              <a:t> in the </a:t>
            </a:r>
            <a:r>
              <a:rPr lang="it-IT" sz="1400" dirty="0" err="1"/>
              <a:t>territory</a:t>
            </a:r>
            <a:r>
              <a:rPr lang="it-IT" sz="1400" dirty="0"/>
              <a:t> of the </a:t>
            </a:r>
            <a:r>
              <a:rPr lang="it-IT" sz="1400" dirty="0" err="1"/>
              <a:t>necessary</a:t>
            </a:r>
            <a:r>
              <a:rPr lang="it-IT" sz="1400" dirty="0"/>
              <a:t> high-</a:t>
            </a:r>
            <a:r>
              <a:rPr lang="it-IT" sz="1400" dirty="0" err="1"/>
              <a:t>level</a:t>
            </a:r>
            <a:r>
              <a:rPr lang="it-IT" sz="1400" dirty="0"/>
              <a:t> skills in the field of </a:t>
            </a:r>
            <a:r>
              <a:rPr lang="it-IT" sz="1400" dirty="0" err="1"/>
              <a:t>sustainable</a:t>
            </a:r>
            <a:r>
              <a:rPr lang="it-IT" sz="1400" dirty="0"/>
              <a:t> </a:t>
            </a:r>
            <a:r>
              <a:rPr lang="it-IT" sz="1400" dirty="0" err="1"/>
              <a:t>development</a:t>
            </a:r>
            <a:r>
              <a:rPr lang="it-IT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2002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4FF33D1C-BCA6-8A61-9E2D-4B1BEB6B277F}"/>
              </a:ext>
            </a:extLst>
          </p:cNvPr>
          <p:cNvSpPr txBox="1"/>
          <p:nvPr/>
        </p:nvSpPr>
        <p:spPr>
          <a:xfrm>
            <a:off x="1552074" y="458888"/>
            <a:ext cx="8662737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bg1">
                <a:lumMod val="95000"/>
              </a:schemeClr>
            </a:solidFill>
          </a:ln>
          <a:scene3d>
            <a:camera prst="perspectiveRelaxedModerately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it-IT"/>
            </a:defPPr>
            <a:lvl1pPr algn="ctr">
              <a:defRPr sz="2400" b="1">
                <a:effectLst/>
                <a:latin typeface="Calibri" panose="020F0502020204030204" pitchFamily="34" charset="0"/>
                <a:ea typeface="SimSun" panose="02010600030101010101" pitchFamily="2" charset="-122"/>
                <a:cs typeface="Times New Roman" panose="02020603050405020304" pitchFamily="18" charset="0"/>
              </a:defRPr>
            </a:lvl1pPr>
          </a:lstStyle>
          <a:p>
            <a:r>
              <a:rPr lang="it-IT" dirty="0"/>
              <a:t>7 Special project: Pasture management in </a:t>
            </a:r>
            <a:r>
              <a:rPr lang="it-IT" dirty="0" err="1"/>
              <a:t>response</a:t>
            </a:r>
            <a:r>
              <a:rPr lang="it-IT" dirty="0"/>
              <a:t> to the impacts of </a:t>
            </a:r>
            <a:r>
              <a:rPr lang="it-IT" dirty="0" err="1"/>
              <a:t>climate</a:t>
            </a:r>
            <a:r>
              <a:rPr lang="it-IT" dirty="0"/>
              <a:t> </a:t>
            </a:r>
            <a:r>
              <a:rPr lang="it-IT" dirty="0" err="1"/>
              <a:t>change</a:t>
            </a:r>
            <a:endParaRPr lang="it-IT" dirty="0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B72ECAD-3BBE-5033-EF3F-A22D6CA4FF51}"/>
              </a:ext>
            </a:extLst>
          </p:cNvPr>
          <p:cNvSpPr txBox="1"/>
          <p:nvPr/>
        </p:nvSpPr>
        <p:spPr>
          <a:xfrm>
            <a:off x="3045995" y="1565248"/>
            <a:ext cx="6100010" cy="34310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                   </a:t>
            </a:r>
            <a:r>
              <a:rPr lang="it-IT" sz="2400" dirty="0" err="1"/>
              <a:t>Main</a:t>
            </a:r>
            <a:r>
              <a:rPr lang="it-IT" sz="2400" dirty="0"/>
              <a:t> </a:t>
            </a:r>
            <a:r>
              <a:rPr lang="it-IT" sz="2400" dirty="0" err="1"/>
              <a:t>Objectives</a:t>
            </a:r>
            <a:endParaRPr lang="it-IT" sz="2400" dirty="0"/>
          </a:p>
          <a:p>
            <a:endParaRPr lang="it-IT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it-IT" dirty="0" err="1"/>
              <a:t>Interdisciplinary</a:t>
            </a:r>
            <a:r>
              <a:rPr lang="it-IT" dirty="0"/>
              <a:t> </a:t>
            </a:r>
            <a:r>
              <a:rPr lang="it-IT" dirty="0" err="1"/>
              <a:t>scientific</a:t>
            </a:r>
            <a:r>
              <a:rPr lang="it-IT" dirty="0"/>
              <a:t> </a:t>
            </a:r>
            <a:r>
              <a:rPr lang="it-IT" dirty="0" err="1"/>
              <a:t>analysis</a:t>
            </a:r>
            <a:r>
              <a:rPr lang="it-IT" dirty="0"/>
              <a:t> of </a:t>
            </a:r>
            <a:r>
              <a:rPr lang="it-IT" dirty="0" err="1"/>
              <a:t>pastures</a:t>
            </a:r>
            <a:endParaRPr lang="it-IT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it-IT" dirty="0"/>
              <a:t>Adaptation </a:t>
            </a:r>
            <a:r>
              <a:rPr lang="it-IT" dirty="0" err="1"/>
              <a:t>measures</a:t>
            </a:r>
            <a:endParaRPr lang="it-IT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it-IT" dirty="0" err="1"/>
              <a:t>Capacity</a:t>
            </a:r>
            <a:r>
              <a:rPr lang="it-IT" dirty="0"/>
              <a:t> building of </a:t>
            </a:r>
            <a:r>
              <a:rPr lang="it-IT" dirty="0" err="1"/>
              <a:t>pastoral</a:t>
            </a:r>
            <a:r>
              <a:rPr lang="it-IT" dirty="0"/>
              <a:t> communities</a:t>
            </a:r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it-IT" dirty="0" err="1"/>
              <a:t>Integrated</a:t>
            </a:r>
            <a:r>
              <a:rPr lang="it-IT" dirty="0"/>
              <a:t> </a:t>
            </a:r>
            <a:r>
              <a:rPr lang="it-IT" dirty="0" err="1"/>
              <a:t>strategic</a:t>
            </a:r>
            <a:r>
              <a:rPr lang="it-IT" dirty="0"/>
              <a:t> plan for </a:t>
            </a:r>
            <a:r>
              <a:rPr lang="it-IT" dirty="0" err="1"/>
              <a:t>adaptation</a:t>
            </a:r>
            <a:endParaRPr lang="it-IT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it-IT" dirty="0"/>
              <a:t>Tools to support </a:t>
            </a:r>
            <a:r>
              <a:rPr lang="it-IT" dirty="0" err="1"/>
              <a:t>decision</a:t>
            </a:r>
            <a:r>
              <a:rPr lang="it-IT" dirty="0"/>
              <a:t>-making </a:t>
            </a:r>
            <a:r>
              <a:rPr lang="it-IT" dirty="0" err="1"/>
              <a:t>processes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00547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1983</TotalTime>
  <Words>1987</Words>
  <Application>Microsoft Macintosh PowerPoint</Application>
  <PresentationFormat>Widescreen</PresentationFormat>
  <Paragraphs>160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Giancarlo Canzanelli</dc:creator>
  <cp:lastModifiedBy>Giancarlo Canzanelli</cp:lastModifiedBy>
  <cp:revision>18</cp:revision>
  <dcterms:created xsi:type="dcterms:W3CDTF">2023-11-28T10:29:11Z</dcterms:created>
  <dcterms:modified xsi:type="dcterms:W3CDTF">2024-01-05T11:04:02Z</dcterms:modified>
</cp:coreProperties>
</file>